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D2692-0677-43D8-BECA-F9D450D96AC7}" type="datetimeFigureOut">
              <a:rPr lang="hr-HR" smtClean="0"/>
              <a:pPr/>
              <a:t>5.7.2017.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8331-5D51-4D8C-8036-CFA55540F00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hr-HR" dirty="0" smtClean="0"/>
              <a:t>www.proni.hr</a:t>
            </a:r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603DCE-681E-405B-AA5F-2F2D4F5E64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7056FC-7CFD-458E-A8A4-08F99DA7004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alphaModFix amt="9000"/>
            <a:lum/>
          </a:blip>
          <a:srcRect/>
          <a:stretch>
            <a:fillRect l="-11000" r="6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dirty="0" smtClean="0"/>
              <a:t>www.proni.hr</a:t>
            </a:r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ni.hr/" TargetMode="External"/><Relationship Id="rId2" Type="http://schemas.openxmlformats.org/officeDocument/2006/relationships/hyperlink" Target="mailto:skolontiranje@proni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pPr algn="r"/>
            <a:r>
              <a:rPr lang="hr-HR" dirty="0" smtClean="0"/>
              <a:t>Školontiranje – java ili san!?</a:t>
            </a:r>
            <a:endParaRPr lang="hr-H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52" y="-8793"/>
            <a:ext cx="8797059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6000750"/>
            <a:ext cx="69707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iz sna prijeći u javu?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vi-VN" sz="4800" dirty="0" smtClean="0"/>
              <a:t>Konferencij</a:t>
            </a:r>
            <a:r>
              <a:rPr lang="hr-HR" sz="4800" dirty="0" smtClean="0"/>
              <a:t>a</a:t>
            </a:r>
            <a:r>
              <a:rPr lang="vi-VN" sz="4800" dirty="0" smtClean="0"/>
              <a:t> </a:t>
            </a:r>
            <a:r>
              <a:rPr lang="hr-HR" sz="4800" dirty="0" smtClean="0"/>
              <a:t>bi trebala...</a:t>
            </a:r>
          </a:p>
          <a:p>
            <a:pPr>
              <a:buNone/>
              <a:defRPr/>
            </a:pPr>
            <a:endParaRPr lang="hr-HR" dirty="0" smtClean="0"/>
          </a:p>
          <a:p>
            <a:pPr>
              <a:buNone/>
              <a:defRPr/>
            </a:pPr>
            <a:r>
              <a:rPr lang="hr-HR" dirty="0" smtClean="0"/>
              <a:t>	</a:t>
            </a:r>
            <a:r>
              <a:rPr lang="vi-VN" dirty="0" smtClean="0"/>
              <a:t>poslužit</a:t>
            </a:r>
            <a:r>
              <a:rPr lang="hr-HR" dirty="0" smtClean="0"/>
              <a:t>i </a:t>
            </a:r>
            <a:r>
              <a:rPr lang="vi-VN" dirty="0" smtClean="0"/>
              <a:t>kao platforma za razvoj suradnje u zajednici</a:t>
            </a:r>
            <a:r>
              <a:rPr lang="hr-HR" dirty="0" smtClean="0"/>
              <a:t> </a:t>
            </a:r>
            <a:r>
              <a:rPr lang="vi-VN" dirty="0" smtClean="0"/>
              <a:t>između školskih ustanova i organizacija civilnoga društ</a:t>
            </a:r>
            <a:r>
              <a:rPr lang="hr-HR" dirty="0" smtClean="0"/>
              <a:t>v</a:t>
            </a:r>
            <a:r>
              <a:rPr lang="vi-VN" dirty="0" smtClean="0"/>
              <a:t>a</a:t>
            </a:r>
            <a:r>
              <a:rPr lang="hr-HR" dirty="0" smtClean="0"/>
              <a:t> </a:t>
            </a:r>
            <a:r>
              <a:rPr lang="hr-HR" dirty="0" smtClean="0"/>
              <a:t>te</a:t>
            </a:r>
            <a:r>
              <a:rPr lang="hr-HR" dirty="0" smtClean="0">
                <a:latin typeface="Arial (body)"/>
              </a:rPr>
              <a:t>	</a:t>
            </a:r>
          </a:p>
          <a:p>
            <a:pPr>
              <a:buNone/>
              <a:defRPr/>
            </a:pPr>
            <a:r>
              <a:rPr lang="hr-HR" dirty="0" smtClean="0">
                <a:latin typeface="Arial (body)"/>
              </a:rPr>
              <a:t>	otvoriti mogućnosti zainteresiranim školama i OCD-ima za sudujelovanje u</a:t>
            </a:r>
          </a:p>
          <a:p>
            <a:pPr fontAlgn="auto">
              <a:spcAft>
                <a:spcPts val="0"/>
              </a:spcAft>
              <a:defRPr/>
            </a:pPr>
            <a:endParaRPr lang="hr-HR" dirty="0" smtClean="0"/>
          </a:p>
          <a:p>
            <a:pPr>
              <a:buNone/>
              <a:defRPr/>
            </a:pPr>
            <a:endParaRPr lang="hr-HR" dirty="0" smtClean="0"/>
          </a:p>
          <a:p>
            <a:pPr fontAlgn="auto">
              <a:spcAft>
                <a:spcPts val="0"/>
              </a:spcAft>
              <a:defRPr/>
            </a:pPr>
            <a:r>
              <a:rPr lang="vi-VN" u="sng" dirty="0" smtClean="0">
                <a:latin typeface="Arail (Body)"/>
              </a:rPr>
              <a:t>izobrazb</a:t>
            </a:r>
            <a:r>
              <a:rPr lang="hr-HR" u="sng" dirty="0" smtClean="0">
                <a:latin typeface="Arail (Body)"/>
              </a:rPr>
              <a:t>i</a:t>
            </a:r>
            <a:r>
              <a:rPr lang="vi-VN" dirty="0" smtClean="0">
                <a:latin typeface="Arail (Body)"/>
              </a:rPr>
              <a:t> školskog osoblja u području školskog volonterstva i rada s mladima </a:t>
            </a:r>
            <a:endParaRPr lang="hr-HR" dirty="0" smtClean="0">
              <a:latin typeface="Arail (Body)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vi-VN" u="sng" dirty="0" smtClean="0">
                <a:latin typeface="Arail (Body)"/>
              </a:rPr>
              <a:t>razvoj</a:t>
            </a:r>
            <a:r>
              <a:rPr lang="hr-HR" u="sng" dirty="0" smtClean="0">
                <a:latin typeface="Arail (Body)"/>
              </a:rPr>
              <a:t>u</a:t>
            </a:r>
            <a:r>
              <a:rPr lang="vi-VN" dirty="0" smtClean="0">
                <a:latin typeface="Arail (Body)"/>
              </a:rPr>
              <a:t> školskih kurikuluma u području </a:t>
            </a:r>
            <a:r>
              <a:rPr lang="vi-VN" dirty="0" smtClean="0">
                <a:latin typeface="Arail (Body)"/>
              </a:rPr>
              <a:t>volonterstva </a:t>
            </a:r>
            <a:endParaRPr lang="hr-HR" dirty="0" smtClean="0">
              <a:latin typeface="Arail (Body)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vi-VN" u="sng" dirty="0" smtClean="0">
                <a:latin typeface="Arail (Body)"/>
              </a:rPr>
              <a:t>osnivanj</a:t>
            </a:r>
            <a:r>
              <a:rPr lang="hr-HR" u="sng" dirty="0" smtClean="0">
                <a:latin typeface="Arail (Body)"/>
              </a:rPr>
              <a:t>u</a:t>
            </a:r>
            <a:r>
              <a:rPr lang="vi-VN" dirty="0" smtClean="0">
                <a:latin typeface="Arail (Body)"/>
              </a:rPr>
              <a:t>, </a:t>
            </a:r>
            <a:r>
              <a:rPr lang="vi-VN" u="sng" dirty="0" smtClean="0">
                <a:latin typeface="Arail (Body)"/>
              </a:rPr>
              <a:t>opremanj</a:t>
            </a:r>
            <a:r>
              <a:rPr lang="hr-HR" u="sng" dirty="0" smtClean="0">
                <a:latin typeface="Arail (Body)"/>
              </a:rPr>
              <a:t>u</a:t>
            </a:r>
            <a:r>
              <a:rPr lang="vi-VN" dirty="0" smtClean="0">
                <a:latin typeface="Arail (Body)"/>
              </a:rPr>
              <a:t> i </a:t>
            </a:r>
            <a:r>
              <a:rPr lang="vi-VN" u="sng" dirty="0" smtClean="0">
                <a:latin typeface="Arail (Body)"/>
              </a:rPr>
              <a:t>funkcioniranj</a:t>
            </a:r>
            <a:r>
              <a:rPr lang="hr-HR" u="sng" dirty="0" smtClean="0">
                <a:latin typeface="Arail (Body)"/>
              </a:rPr>
              <a:t>u</a:t>
            </a:r>
            <a:r>
              <a:rPr lang="vi-VN" dirty="0" smtClean="0">
                <a:latin typeface="Arail (Body)"/>
              </a:rPr>
              <a:t> školskih volonterskih klubova te </a:t>
            </a:r>
            <a:r>
              <a:rPr lang="vi-VN" u="sng" dirty="0" smtClean="0">
                <a:latin typeface="Arail (Body)"/>
              </a:rPr>
              <a:t>provedb</a:t>
            </a:r>
            <a:r>
              <a:rPr lang="hr-HR" u="sng" dirty="0" smtClean="0">
                <a:latin typeface="Arail (Body)"/>
              </a:rPr>
              <a:t>i</a:t>
            </a:r>
            <a:r>
              <a:rPr lang="vi-VN" dirty="0" smtClean="0">
                <a:latin typeface="Arail (Body)"/>
              </a:rPr>
              <a:t> volonterskih akcija u školama </a:t>
            </a:r>
            <a:endParaRPr lang="hr-HR" dirty="0" smtClean="0">
              <a:latin typeface="Arail (Body)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vi-VN" u="sng" dirty="0" smtClean="0">
                <a:latin typeface="Arail (Body)"/>
              </a:rPr>
              <a:t>izobrazb</a:t>
            </a:r>
            <a:r>
              <a:rPr lang="hr-HR" u="sng" dirty="0" smtClean="0">
                <a:latin typeface="Arail (Body)"/>
              </a:rPr>
              <a:t>i</a:t>
            </a:r>
            <a:r>
              <a:rPr lang="vi-VN" dirty="0" smtClean="0">
                <a:latin typeface="Arail (Body)"/>
              </a:rPr>
              <a:t> djelatnika organizacija civilnoga društva u području rada s mladima i </a:t>
            </a:r>
            <a:r>
              <a:rPr lang="vi-VN" u="sng" dirty="0" smtClean="0">
                <a:latin typeface="Arail (Body)"/>
              </a:rPr>
              <a:t>razvoj</a:t>
            </a:r>
            <a:r>
              <a:rPr lang="hr-HR" u="sng" dirty="0" smtClean="0">
                <a:latin typeface="Arail (Body)"/>
              </a:rPr>
              <a:t>u</a:t>
            </a:r>
            <a:r>
              <a:rPr lang="vi-VN" dirty="0" smtClean="0">
                <a:latin typeface="Arail (Body)"/>
              </a:rPr>
              <a:t> planova provedbe akcija u </a:t>
            </a:r>
            <a:r>
              <a:rPr lang="vi-VN" dirty="0" smtClean="0">
                <a:latin typeface="Arail (Body)"/>
              </a:rPr>
              <a:t>zajednici </a:t>
            </a:r>
            <a:endParaRPr lang="hr-HR" dirty="0" smtClean="0">
              <a:latin typeface="Arail (Body)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vi-VN" u="sng" dirty="0" smtClean="0">
                <a:latin typeface="Arail (Body)"/>
              </a:rPr>
              <a:t>planiranj</a:t>
            </a:r>
            <a:r>
              <a:rPr lang="hr-HR" u="sng" dirty="0" smtClean="0">
                <a:latin typeface="Arail (Body)"/>
              </a:rPr>
              <a:t>u</a:t>
            </a:r>
            <a:r>
              <a:rPr lang="vi-VN" dirty="0" smtClean="0">
                <a:latin typeface="Arail (Body)"/>
              </a:rPr>
              <a:t> i </a:t>
            </a:r>
            <a:r>
              <a:rPr lang="vi-VN" u="sng" dirty="0" smtClean="0">
                <a:latin typeface="Arail (Body)"/>
              </a:rPr>
              <a:t>provedb</a:t>
            </a:r>
            <a:r>
              <a:rPr lang="hr-HR" u="sng" dirty="0" smtClean="0">
                <a:latin typeface="Arail (Body)"/>
              </a:rPr>
              <a:t>i</a:t>
            </a:r>
            <a:r>
              <a:rPr lang="vi-VN" dirty="0" smtClean="0">
                <a:latin typeface="Arail (Body)"/>
              </a:rPr>
              <a:t> većih volonterskih akcija u zajednici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sp>
        <p:nvSpPr>
          <p:cNvPr id="8" name="Down Arrow 7"/>
          <p:cNvSpPr/>
          <p:nvPr/>
        </p:nvSpPr>
        <p:spPr>
          <a:xfrm>
            <a:off x="2987824" y="3284984"/>
            <a:ext cx="216024" cy="648072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Program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b="1" i="1" dirty="0" smtClean="0">
                <a:latin typeface="+mj-lt"/>
              </a:rPr>
              <a:t>UVODNI POZDRAV I OTVARANJE KONFERENCIJE 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hr-HR" b="1" i="1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b="1" i="1" dirty="0" smtClean="0">
                <a:latin typeface="+mj-lt"/>
              </a:rPr>
              <a:t>PREDAVANJE/INPUT: VAŽNOST ODGOJA DJECE I MLADIH ZA VOLONTIRANJE </a:t>
            </a:r>
            <a:endParaRPr lang="hr-HR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b="1" i="1" dirty="0" smtClean="0">
                <a:latin typeface="+mj-lt"/>
              </a:rPr>
              <a:t>PREDSTAVLJANJE REZULTATA/ZAKLJUČAKA ISTRAŽIVANJA „Uloga i uključenost roditelja u obrazovanje djece“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b="1" i="1" dirty="0" smtClean="0">
                <a:latin typeface="+mj-lt"/>
              </a:rPr>
              <a:t>PREDSTAVLJANJE PRIMJERA DOBRE PRAKSE ŠKOLSKOG VOLONTIRANJA I VOLONTIRANJA U ZAJEDNICI – Ekonomska škola Vukovar, OŠ </a:t>
            </a:r>
            <a:r>
              <a:rPr lang="hr-HR" b="1" i="1" dirty="0" smtClean="0">
                <a:latin typeface="+mj-lt"/>
              </a:rPr>
              <a:t>Nikole Andrića </a:t>
            </a:r>
            <a:r>
              <a:rPr lang="hr-HR" b="1" i="1" dirty="0" smtClean="0">
                <a:latin typeface="+mj-lt"/>
              </a:rPr>
              <a:t>i OŠ Mitnica iz Vukovara (izvješće)</a:t>
            </a:r>
          </a:p>
          <a:p>
            <a:pPr fontAlgn="auto">
              <a:spcAft>
                <a:spcPts val="0"/>
              </a:spcAft>
              <a:defRPr/>
            </a:pPr>
            <a:endParaRPr lang="hr-HR" b="1" i="1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b="1" i="1" dirty="0" smtClean="0">
                <a:latin typeface="+mj-lt"/>
              </a:rPr>
              <a:t>UVOD U RADNI DIO KONFERENCIJE /GRUPNI RAD SUDIONIKA</a:t>
            </a:r>
          </a:p>
          <a:p>
            <a:pPr fontAlgn="auto">
              <a:spcAft>
                <a:spcPts val="0"/>
              </a:spcAft>
              <a:defRPr/>
            </a:pPr>
            <a:endParaRPr lang="hr-HR" b="1" i="1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b="1" i="1" dirty="0" smtClean="0">
                <a:latin typeface="+mj-lt"/>
              </a:rPr>
              <a:t>Predstavljanje rezultata i zaključaka rada u skupinama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hr-HR" b="1" i="1" dirty="0" smtClean="0">
              <a:latin typeface="+mj-lt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b="1" i="1" dirty="0" smtClean="0">
                <a:latin typeface="+mj-lt"/>
              </a:rPr>
              <a:t>Dodatni dio - Iskazi interesa – prelazak iz sna u javu</a:t>
            </a:r>
            <a:endParaRPr lang="hr-HR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smtClean="0"/>
              <a:t>Kontakti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53136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400" dirty="0" smtClean="0">
                <a:latin typeface="+mj-lt"/>
              </a:rPr>
              <a:t>PRONI Centar za </a:t>
            </a:r>
            <a:r>
              <a:rPr lang="hr-HR" sz="2400" dirty="0" smtClean="0">
                <a:latin typeface="+mj-lt"/>
              </a:rPr>
              <a:t>socijalno </a:t>
            </a:r>
            <a:r>
              <a:rPr lang="hr-HR" sz="2400" dirty="0" smtClean="0">
                <a:latin typeface="+mj-lt"/>
              </a:rPr>
              <a:t>podučavanje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400" dirty="0" smtClean="0">
                <a:latin typeface="+mj-lt"/>
              </a:rPr>
              <a:t>204.vukovarske brigade 43</a:t>
            </a:r>
          </a:p>
          <a:p>
            <a:pPr>
              <a:buNone/>
              <a:defRPr/>
            </a:pPr>
            <a:r>
              <a:rPr lang="hr-HR" sz="2400" dirty="0" smtClean="0">
                <a:latin typeface="+mj-lt"/>
              </a:rPr>
              <a:t>	32000, Vukovar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400" dirty="0" smtClean="0">
                <a:latin typeface="+mj-lt"/>
              </a:rPr>
              <a:t>032/441-612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400" dirty="0" smtClean="0">
                <a:latin typeface="+mj-lt"/>
                <a:hlinkClick r:id="rId2"/>
              </a:rPr>
              <a:t>skolontiranje@proni.hr</a:t>
            </a:r>
            <a:endParaRPr lang="hr-HR" sz="24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400" dirty="0" smtClean="0">
                <a:latin typeface="+mj-lt"/>
                <a:hlinkClick r:id="rId3"/>
              </a:rPr>
              <a:t>www.proni.hr</a:t>
            </a:r>
            <a:endParaRPr lang="hr-HR" sz="24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hr-HR" sz="900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sz="2000" dirty="0" smtClean="0">
                <a:latin typeface="+mj-lt"/>
              </a:rPr>
              <a:t>Voditelj projekta:</a:t>
            </a:r>
          </a:p>
          <a:p>
            <a:pPr>
              <a:buNone/>
              <a:defRPr/>
            </a:pPr>
            <a:r>
              <a:rPr lang="hr-HR" sz="2000" dirty="0" smtClean="0">
                <a:latin typeface="+mj-lt"/>
              </a:rPr>
              <a:t>	Goran Jelenić, 098/346-233</a:t>
            </a:r>
          </a:p>
          <a:p>
            <a:pPr algn="ctr">
              <a:buNone/>
              <a:defRPr/>
            </a:pPr>
            <a:r>
              <a:rPr lang="hr-HR" sz="1900" dirty="0" smtClean="0">
                <a:latin typeface="+mj-lt"/>
              </a:rPr>
              <a:t>	</a:t>
            </a:r>
          </a:p>
          <a:p>
            <a:pPr algn="ctr">
              <a:buNone/>
              <a:defRPr/>
            </a:pPr>
            <a:r>
              <a:rPr lang="hr-HR" sz="1700" dirty="0" smtClean="0">
                <a:latin typeface="+mj-lt"/>
              </a:rPr>
              <a:t>Projekt Školontiranje je sufinancirala Europska unija iz Europskog socijalnog fonda u iznosu od 1.072.532,86 kn, a ukupna vrijednost projekta je 1.134.356,84 kn.</a:t>
            </a:r>
            <a:endParaRPr lang="hr-HR" sz="19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734050"/>
            <a:ext cx="60769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povećati broj kvalitetnih i održivih volonterskih programa, posebice programa školskog volontiranja i volontiranja u zajednici, kroz </a:t>
            </a:r>
            <a:r>
              <a:rPr lang="hr-HR" i="1" u="sng" dirty="0" smtClean="0">
                <a:latin typeface="+mj-lt"/>
              </a:rPr>
              <a:t>obrazovanje i odgoj za volontiranje </a:t>
            </a:r>
            <a:r>
              <a:rPr lang="hr-HR" u="sng" dirty="0" smtClean="0">
                <a:latin typeface="+mj-lt"/>
              </a:rPr>
              <a:t>u školskim ustanovama i organizacijama civilnoga društva </a:t>
            </a:r>
            <a:r>
              <a:rPr lang="hr-HR" dirty="0" smtClean="0">
                <a:latin typeface="+mj-lt"/>
              </a:rPr>
              <a:t>u Vukovarsko-srijemskoj i Sisačko-moslavačkoj županiji u razdoblju od dvije godine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hr-HR" u="sng" dirty="0" smtClean="0">
                <a:latin typeface="+mj-lt"/>
              </a:rPr>
              <a:t>Partneri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dirty="0" smtClean="0">
                <a:latin typeface="+mj-lt"/>
              </a:rPr>
              <a:t>Obrazovne ustanove: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>
                <a:latin typeface="+mj-lt"/>
              </a:rPr>
              <a:t>Tehnička škola Sisak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>
                <a:latin typeface="+mj-lt"/>
              </a:rPr>
              <a:t>Ekonomska škola Vukovar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>
                <a:latin typeface="+mj-lt"/>
              </a:rPr>
              <a:t>Osnovna škola Nikole </a:t>
            </a:r>
            <a:r>
              <a:rPr lang="hr-HR" dirty="0" smtClean="0">
                <a:latin typeface="+mj-lt"/>
              </a:rPr>
              <a:t>Andrića, </a:t>
            </a:r>
            <a:r>
              <a:rPr lang="hr-HR" dirty="0" smtClean="0">
                <a:latin typeface="+mj-lt"/>
              </a:rPr>
              <a:t>Vukovar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hr-HR" dirty="0" smtClean="0">
              <a:latin typeface="+mj-lt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hr-HR" dirty="0" smtClean="0">
                <a:latin typeface="+mj-lt"/>
              </a:rPr>
              <a:t>Organizacije civilnog društva: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>
                <a:latin typeface="+mj-lt"/>
              </a:rPr>
              <a:t>Volonterski centar Osijek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hr-HR" dirty="0" smtClean="0">
                <a:latin typeface="+mj-lt"/>
              </a:rPr>
              <a:t>PRONI Centar za socijalno podučavanje </a:t>
            </a:r>
            <a:r>
              <a:rPr lang="hr-HR" sz="2400" dirty="0" smtClean="0">
                <a:latin typeface="+mj-lt"/>
              </a:rPr>
              <a:t>(nositelj)</a:t>
            </a:r>
            <a:endParaRPr lang="hr-HR" dirty="0" smtClean="0">
              <a:latin typeface="+mj-lt"/>
            </a:endParaRPr>
          </a:p>
          <a:p>
            <a:pPr>
              <a:buNone/>
              <a:defRPr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pic>
        <p:nvPicPr>
          <p:cNvPr id="5" name="Picture 1" descr="C:\Users\Goran\AppData\Local\Microsoft\Windows\INetCache\IE\BG3HG0KK\information-symbo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836613"/>
            <a:ext cx="2717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u="sng" dirty="0" smtClean="0">
                <a:latin typeface="+mj-lt"/>
              </a:rPr>
              <a:t>Vremenski okvir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01.06.2017. – 31.05.2019.</a:t>
            </a:r>
            <a:r>
              <a:rPr lang="hr-HR" sz="2800" dirty="0" smtClean="0">
                <a:latin typeface="+mj-lt"/>
              </a:rPr>
              <a:t>(24 mjeseca)</a:t>
            </a:r>
            <a:endParaRPr lang="hr-HR" dirty="0" smtClean="0">
              <a:latin typeface="+mj-lt"/>
            </a:endParaRPr>
          </a:p>
          <a:p>
            <a:pPr>
              <a:buNone/>
            </a:pPr>
            <a:r>
              <a:rPr lang="hr-HR" dirty="0" smtClean="0">
                <a:latin typeface="+mj-lt"/>
              </a:rPr>
              <a:t>	</a:t>
            </a:r>
            <a:r>
              <a:rPr lang="hr-HR" u="sng" dirty="0" smtClean="0">
                <a:latin typeface="+mj-lt"/>
              </a:rPr>
              <a:t>Mjesto provedbe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Vukovarsko-srijemska županija 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	Sisačko-moslavačka županija</a:t>
            </a:r>
          </a:p>
          <a:p>
            <a:pPr>
              <a:buNone/>
            </a:pPr>
            <a:r>
              <a:rPr lang="hr-HR" dirty="0" smtClean="0">
                <a:latin typeface="+mj-lt"/>
              </a:rPr>
              <a:t>	</a:t>
            </a:r>
            <a:r>
              <a:rPr lang="hr-HR" u="sng" dirty="0" smtClean="0">
                <a:latin typeface="+mj-lt"/>
              </a:rPr>
              <a:t>Vrijednost projekta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1.134.356,84 </a:t>
            </a:r>
            <a:r>
              <a:rPr lang="hr-HR" dirty="0" smtClean="0">
                <a:latin typeface="+mj-lt"/>
              </a:rPr>
              <a:t>kn</a:t>
            </a:r>
            <a:endParaRPr lang="hr-HR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hr-HR" dirty="0" smtClean="0">
                <a:latin typeface="+mj-lt"/>
              </a:rPr>
              <a:t>1.072.532,86 kn, sufinancirala EU iz ESF-a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pic>
        <p:nvPicPr>
          <p:cNvPr id="5" name="Picture 3" descr="C:\Users\Goran\AppData\Local\Microsoft\Windows\INetCache\IE\BG3HG0KK\Diapositiva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484784"/>
            <a:ext cx="1008063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C:\Users\Goran\AppData\Local\Microsoft\Windows\INetCache\IE\2CY7EDZW\Map_symbol_location_0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2556524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Goran\AppData\Local\Microsoft\Windows\INetCache\IE\2CY7EDZW\1kf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644087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pic>
        <p:nvPicPr>
          <p:cNvPr id="5" name="Picture 5" descr="C:\Users\Goran\AppData\Local\Microsoft\Windows\INetCache\IE\6B8FQ3R9\2008-11-15_0705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4362" y="2440781"/>
            <a:ext cx="7915275" cy="3171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hr-HR" b="1" dirty="0" smtClean="0">
                <a:latin typeface="+mj-lt"/>
              </a:rPr>
              <a:t>Djeca i mladi </a:t>
            </a:r>
            <a:r>
              <a:rPr lang="hr-HR" dirty="0" smtClean="0">
                <a:latin typeface="+mj-lt"/>
              </a:rPr>
              <a:t>(učenici osnovnih i srednjih škola): najmanje 30 učenika završnih razreda osnovnih škola  </a:t>
            </a:r>
            <a:r>
              <a:rPr lang="hr-HR" dirty="0" smtClean="0">
                <a:latin typeface="+mj-lt"/>
              </a:rPr>
              <a:t>(</a:t>
            </a:r>
            <a:r>
              <a:rPr lang="hr-HR" dirty="0" smtClean="0">
                <a:latin typeface="+mj-lt"/>
              </a:rPr>
              <a:t>7. i 8. razredi) te najmanje 30 učenika 1. i 2. razreda srednjih škola s područja VSŽ i SMŽ</a:t>
            </a:r>
          </a:p>
          <a:p>
            <a:pPr>
              <a:buNone/>
            </a:pPr>
            <a:endParaRPr lang="hr-HR" sz="10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hr-HR" b="1" dirty="0" smtClean="0">
                <a:latin typeface="+mj-lt"/>
              </a:rPr>
              <a:t>Zaposlenici organizatora volontiranja </a:t>
            </a:r>
            <a:r>
              <a:rPr lang="hr-HR" dirty="0" smtClean="0">
                <a:latin typeface="+mj-lt"/>
              </a:rPr>
              <a:t>(iz OCD-a, javnih ustanova): najmanje 20 zaposlenika organizatora volontiranja iz najmanje 10 osnovnih i srednjih škola te najmanje 20 predstavnika iz 10 organizacija civilnoga društva</a:t>
            </a:r>
          </a:p>
          <a:p>
            <a:pPr>
              <a:buNone/>
            </a:pPr>
            <a:endParaRPr lang="hr-HR" sz="10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hr-HR" b="1" dirty="0" smtClean="0">
                <a:latin typeface="+mj-lt"/>
              </a:rPr>
              <a:t>Roditelji</a:t>
            </a:r>
            <a:r>
              <a:rPr lang="hr-HR" dirty="0" smtClean="0">
                <a:latin typeface="+mj-lt"/>
              </a:rPr>
              <a:t> učenika osnovnih i srednjih škola s područja SMŽ i VSŽ: najmanje 18 iz najmanje 6 škola u kojima će se uspostaviti </a:t>
            </a:r>
            <a:r>
              <a:rPr lang="hr-HR" dirty="0" smtClean="0">
                <a:latin typeface="+mj-lt"/>
              </a:rPr>
              <a:t>školski </a:t>
            </a:r>
            <a:r>
              <a:rPr lang="hr-HR" dirty="0" smtClean="0">
                <a:latin typeface="+mj-lt"/>
              </a:rPr>
              <a:t>volonterski klubovi</a:t>
            </a:r>
          </a:p>
          <a:p>
            <a:pPr>
              <a:buNone/>
            </a:pPr>
            <a:endParaRPr lang="hr-HR" sz="1000" dirty="0" smtClean="0"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hr-HR" b="1" dirty="0" smtClean="0">
                <a:latin typeface="+mj-lt"/>
              </a:rPr>
              <a:t>Volonteri</a:t>
            </a:r>
            <a:r>
              <a:rPr lang="hr-HR" dirty="0" smtClean="0">
                <a:latin typeface="+mj-lt"/>
              </a:rPr>
              <a:t>: najmanje 8 volontera u dobi od 18 do 25 godina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pic>
        <p:nvPicPr>
          <p:cNvPr id="5" name="Picture 1" descr="C:\Users\Goran\AppData\Local\Microsoft\Windows\INetCache\IE\6B8FQ3R9\big-crowd-many-colors-social-people-group-1564056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88913"/>
            <a:ext cx="1119188" cy="111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l"/>
            <a:r>
              <a:rPr lang="hr-HR" dirty="0" smtClean="0"/>
              <a:t>Projektni elementi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853136"/>
          </a:xfrm>
        </p:spPr>
        <p:txBody>
          <a:bodyPr/>
          <a:lstStyle/>
          <a:p>
            <a:r>
              <a:rPr lang="hr-HR" b="1" dirty="0" smtClean="0">
                <a:latin typeface="+mj-lt"/>
              </a:rPr>
              <a:t>ELEMENT 1. </a:t>
            </a:r>
            <a:r>
              <a:rPr lang="hr-HR" i="1" dirty="0" smtClean="0">
                <a:latin typeface="+mj-lt"/>
              </a:rPr>
              <a:t>RAZVOJ I PROVEDBA PROGRAMA ŠKOLSKOG VOLONTIRANJA I ODGOJA ZA VOLONTIRANJE </a:t>
            </a:r>
          </a:p>
          <a:p>
            <a:r>
              <a:rPr lang="hr-HR" b="1" dirty="0" smtClean="0">
                <a:latin typeface="+mj-lt"/>
              </a:rPr>
              <a:t>ELEMENT 2. </a:t>
            </a:r>
            <a:r>
              <a:rPr lang="hr-HR" i="1" dirty="0" smtClean="0">
                <a:latin typeface="+mj-lt"/>
              </a:rPr>
              <a:t>RAZVOJ I PROVEDBA ODRŽIVIH VOLONTERSKIH PROGRAMA U ZAJEDNICI  </a:t>
            </a:r>
            <a:endParaRPr lang="hr-HR" dirty="0" smtClean="0">
              <a:latin typeface="+mj-lt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  <p:pic>
        <p:nvPicPr>
          <p:cNvPr id="5" name="Picture 3" descr="C:\Users\Goran\AppData\Local\Microsoft\Windows\INetCache\IE\EWDTCU7O\Kids_Puzzle_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836712"/>
            <a:ext cx="24384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6724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4400" dirty="0" smtClean="0">
                <a:latin typeface="+mj-lt"/>
              </a:rPr>
              <a:t>Uvodna konferencija </a:t>
            </a:r>
            <a:br>
              <a:rPr lang="hr-HR" sz="4400" dirty="0" smtClean="0">
                <a:latin typeface="+mj-lt"/>
              </a:rPr>
            </a:br>
            <a:r>
              <a:rPr lang="hr-HR" sz="4400" dirty="0" smtClean="0">
                <a:latin typeface="+mj-lt"/>
              </a:rPr>
              <a:t>ŠKOLONTIRANJE – JAVA ILI SAN!?</a:t>
            </a:r>
            <a:r>
              <a:rPr lang="hr-HR" sz="4400" dirty="0" smtClean="0"/>
              <a:t/>
            </a:r>
            <a:br>
              <a:rPr lang="hr-HR" sz="4400" dirty="0" smtClean="0"/>
            </a:br>
            <a:endParaRPr lang="hr-HR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konferencije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8229600" cy="4853136"/>
          </a:xfrm>
        </p:spPr>
        <p:txBody>
          <a:bodyPr/>
          <a:lstStyle/>
          <a:p>
            <a:r>
              <a:rPr lang="vi-VN" dirty="0" smtClean="0">
                <a:latin typeface="Calibri (Body)"/>
              </a:rPr>
              <a:t>promovirati značaj volonterstva</a:t>
            </a:r>
            <a:r>
              <a:rPr lang="vi-VN" i="1" dirty="0" smtClean="0">
                <a:latin typeface="Calibri (Body)"/>
              </a:rPr>
              <a:t> </a:t>
            </a:r>
            <a:r>
              <a:rPr lang="vi-VN" dirty="0" smtClean="0">
                <a:latin typeface="Calibri (Body)"/>
              </a:rPr>
              <a:t>za škole (osnovne i srednje) i lokalne zajednice te utvrđivanja interesa i mogućnosti za razvoj održivih programa volontiranja u istima </a:t>
            </a:r>
            <a:endParaRPr lang="hr-HR" dirty="0" smtClean="0">
              <a:latin typeface="Calibri (Body)"/>
            </a:endParaRP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www.proni.hr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-si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template-sivi</Template>
  <TotalTime>26</TotalTime>
  <Words>344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template-sivi</vt:lpstr>
      <vt:lpstr>Školontiranje – java ili san!?</vt:lpstr>
      <vt:lpstr>Slide 2</vt:lpstr>
      <vt:lpstr>Slide 3</vt:lpstr>
      <vt:lpstr>Slide 4</vt:lpstr>
      <vt:lpstr>Slide 5</vt:lpstr>
      <vt:lpstr>Slide 6</vt:lpstr>
      <vt:lpstr>Projektni elementi</vt:lpstr>
      <vt:lpstr>Slide 8</vt:lpstr>
      <vt:lpstr>Cilj konferencije</vt:lpstr>
      <vt:lpstr>Kako iz sna prijeći u javu?</vt:lpstr>
      <vt:lpstr>Program</vt:lpstr>
      <vt:lpstr>Kontakti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Školontiranje – java ili san!?</dc:title>
  <dc:creator>Goran</dc:creator>
  <cp:lastModifiedBy>Goran</cp:lastModifiedBy>
  <cp:revision>10</cp:revision>
  <dcterms:created xsi:type="dcterms:W3CDTF">2017-07-04T05:22:55Z</dcterms:created>
  <dcterms:modified xsi:type="dcterms:W3CDTF">2017-07-05T07:45:32Z</dcterms:modified>
</cp:coreProperties>
</file>