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8" r:id="rId2"/>
    <p:sldId id="256" r:id="rId3"/>
    <p:sldId id="291" r:id="rId4"/>
    <p:sldId id="286" r:id="rId5"/>
    <p:sldId id="260" r:id="rId6"/>
    <p:sldId id="288" r:id="rId7"/>
    <p:sldId id="287" r:id="rId8"/>
    <p:sldId id="261" r:id="rId9"/>
    <p:sldId id="262" r:id="rId10"/>
    <p:sldId id="263" r:id="rId11"/>
    <p:sldId id="281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5" r:id="rId28"/>
    <p:sldId id="292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E68FD-5E79-4F52-A76A-F0FE603D17F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3DDA0D4-993E-44EF-904B-930C9EF08849}">
      <dgm:prSet phldrT="[Tekst]"/>
      <dgm:spPr/>
      <dgm:t>
        <a:bodyPr/>
        <a:lstStyle/>
        <a:p>
          <a:r>
            <a:rPr lang="hr-HR" dirty="0" smtClean="0"/>
            <a:t>TKO?</a:t>
          </a:r>
          <a:endParaRPr lang="hr-HR" dirty="0"/>
        </a:p>
      </dgm:t>
    </dgm:pt>
    <dgm:pt modelId="{98A1E85A-91D9-4319-9886-87CDF2E6206A}" type="parTrans" cxnId="{41BC0528-6BFA-47E3-805B-5E4748468037}">
      <dgm:prSet/>
      <dgm:spPr/>
      <dgm:t>
        <a:bodyPr/>
        <a:lstStyle/>
        <a:p>
          <a:endParaRPr lang="hr-HR"/>
        </a:p>
      </dgm:t>
    </dgm:pt>
    <dgm:pt modelId="{F901B7E1-E384-445F-8E80-ECFC70A131C6}" type="sibTrans" cxnId="{41BC0528-6BFA-47E3-805B-5E4748468037}">
      <dgm:prSet/>
      <dgm:spPr/>
      <dgm:t>
        <a:bodyPr/>
        <a:lstStyle/>
        <a:p>
          <a:endParaRPr lang="hr-HR"/>
        </a:p>
      </dgm:t>
    </dgm:pt>
    <dgm:pt modelId="{A2EBE69C-1AB6-47CB-86C7-BC237DE8AF0C}">
      <dgm:prSet phldrT="[Tekst]" custT="1"/>
      <dgm:spPr/>
      <dgm:t>
        <a:bodyPr/>
        <a:lstStyle/>
        <a:p>
          <a:r>
            <a:rPr lang="hr-HR" sz="3600" dirty="0" smtClean="0"/>
            <a:t>učenici</a:t>
          </a:r>
          <a:endParaRPr lang="hr-HR" sz="3600" dirty="0"/>
        </a:p>
      </dgm:t>
    </dgm:pt>
    <dgm:pt modelId="{C8A32783-BB25-4459-9204-DDC2E54C61C7}" type="parTrans" cxnId="{A02C9484-7854-4798-A7E7-6EA4B3058C57}">
      <dgm:prSet/>
      <dgm:spPr/>
      <dgm:t>
        <a:bodyPr/>
        <a:lstStyle/>
        <a:p>
          <a:endParaRPr lang="hr-HR"/>
        </a:p>
      </dgm:t>
    </dgm:pt>
    <dgm:pt modelId="{C1076BDC-A262-444C-8FE8-5B7A4651F458}" type="sibTrans" cxnId="{A02C9484-7854-4798-A7E7-6EA4B3058C57}">
      <dgm:prSet/>
      <dgm:spPr/>
      <dgm:t>
        <a:bodyPr/>
        <a:lstStyle/>
        <a:p>
          <a:endParaRPr lang="hr-HR"/>
        </a:p>
      </dgm:t>
    </dgm:pt>
    <dgm:pt modelId="{254F8A9E-F8A8-4CDF-9BC5-63B6E370126C}">
      <dgm:prSet phldrT="[Tekst]" custT="1"/>
      <dgm:spPr/>
      <dgm:t>
        <a:bodyPr/>
        <a:lstStyle/>
        <a:p>
          <a:r>
            <a:rPr lang="hr-HR" sz="3600" dirty="0" smtClean="0"/>
            <a:t>roditelji</a:t>
          </a:r>
          <a:endParaRPr lang="hr-HR" sz="3600" dirty="0"/>
        </a:p>
      </dgm:t>
    </dgm:pt>
    <dgm:pt modelId="{ED05FB46-DDC5-4DF5-B008-FE65553299C4}" type="parTrans" cxnId="{8C1A451C-543A-456A-B9C4-F3165D6F8CBF}">
      <dgm:prSet/>
      <dgm:spPr/>
      <dgm:t>
        <a:bodyPr/>
        <a:lstStyle/>
        <a:p>
          <a:endParaRPr lang="hr-HR"/>
        </a:p>
      </dgm:t>
    </dgm:pt>
    <dgm:pt modelId="{B0AFAB74-BD59-4FF2-8BE1-4A9E3FC4B84F}" type="sibTrans" cxnId="{8C1A451C-543A-456A-B9C4-F3165D6F8CBF}">
      <dgm:prSet/>
      <dgm:spPr/>
      <dgm:t>
        <a:bodyPr/>
        <a:lstStyle/>
        <a:p>
          <a:endParaRPr lang="hr-HR"/>
        </a:p>
      </dgm:t>
    </dgm:pt>
    <dgm:pt modelId="{9B058DE9-BC78-48BD-A6E7-8E0FEE00E917}">
      <dgm:prSet phldrT="[Tekst]"/>
      <dgm:spPr/>
      <dgm:t>
        <a:bodyPr/>
        <a:lstStyle/>
        <a:p>
          <a:r>
            <a:rPr lang="hr-HR" dirty="0" smtClean="0"/>
            <a:t>KAKO?</a:t>
          </a:r>
          <a:endParaRPr lang="hr-HR" dirty="0"/>
        </a:p>
      </dgm:t>
    </dgm:pt>
    <dgm:pt modelId="{53D05948-3D40-479F-ABF2-9002ABC4BA22}" type="parTrans" cxnId="{233273CB-0574-4DB8-8150-8261E002F07C}">
      <dgm:prSet/>
      <dgm:spPr/>
      <dgm:t>
        <a:bodyPr/>
        <a:lstStyle/>
        <a:p>
          <a:endParaRPr lang="hr-HR"/>
        </a:p>
      </dgm:t>
    </dgm:pt>
    <dgm:pt modelId="{A120974F-7A8F-47EB-89D5-97821E986954}" type="sibTrans" cxnId="{233273CB-0574-4DB8-8150-8261E002F07C}">
      <dgm:prSet/>
      <dgm:spPr/>
      <dgm:t>
        <a:bodyPr/>
        <a:lstStyle/>
        <a:p>
          <a:endParaRPr lang="hr-HR"/>
        </a:p>
      </dgm:t>
    </dgm:pt>
    <dgm:pt modelId="{B359CE5D-F1D9-4E37-8E98-8530DCF332FD}">
      <dgm:prSet phldrT="[Tekst]"/>
      <dgm:spPr/>
      <dgm:t>
        <a:bodyPr/>
        <a:lstStyle/>
        <a:p>
          <a:r>
            <a:rPr lang="hr-HR" b="1" u="sng" dirty="0" smtClean="0"/>
            <a:t>Učenici</a:t>
          </a:r>
          <a:endParaRPr lang="hr-HR" b="1" u="sng" dirty="0"/>
        </a:p>
      </dgm:t>
    </dgm:pt>
    <dgm:pt modelId="{338A4BDC-4994-4BB6-952D-F03CF7BBB1DB}" type="parTrans" cxnId="{C16E02F6-1B7D-4BC3-BBA1-B5375BD97C5A}">
      <dgm:prSet/>
      <dgm:spPr/>
      <dgm:t>
        <a:bodyPr/>
        <a:lstStyle/>
        <a:p>
          <a:endParaRPr lang="hr-HR"/>
        </a:p>
      </dgm:t>
    </dgm:pt>
    <dgm:pt modelId="{3455895D-0BF9-4267-8FC1-70D9B49087CB}" type="sibTrans" cxnId="{C16E02F6-1B7D-4BC3-BBA1-B5375BD97C5A}">
      <dgm:prSet/>
      <dgm:spPr/>
      <dgm:t>
        <a:bodyPr/>
        <a:lstStyle/>
        <a:p>
          <a:endParaRPr lang="hr-HR"/>
        </a:p>
      </dgm:t>
    </dgm:pt>
    <dgm:pt modelId="{441FB11F-3911-4726-9862-98A1D9E3CB34}">
      <dgm:prSet phldrT="[Tekst]"/>
      <dgm:spPr/>
      <dgm:t>
        <a:bodyPr/>
        <a:lstStyle/>
        <a:p>
          <a:r>
            <a:rPr lang="hr-HR" dirty="0" smtClean="0"/>
            <a:t>Provedba intervjua</a:t>
          </a:r>
          <a:endParaRPr lang="hr-HR" dirty="0"/>
        </a:p>
      </dgm:t>
    </dgm:pt>
    <dgm:pt modelId="{BBF19837-E130-48C0-A6B4-F7CB376079E0}" type="parTrans" cxnId="{B518DE5D-C515-49AF-AF80-24FAC7831498}">
      <dgm:prSet/>
      <dgm:spPr/>
      <dgm:t>
        <a:bodyPr/>
        <a:lstStyle/>
        <a:p>
          <a:endParaRPr lang="hr-HR"/>
        </a:p>
      </dgm:t>
    </dgm:pt>
    <dgm:pt modelId="{9E7E6E53-90F1-43D6-8D01-DE8BE17364C1}" type="sibTrans" cxnId="{B518DE5D-C515-49AF-AF80-24FAC7831498}">
      <dgm:prSet/>
      <dgm:spPr/>
      <dgm:t>
        <a:bodyPr/>
        <a:lstStyle/>
        <a:p>
          <a:endParaRPr lang="hr-HR"/>
        </a:p>
      </dgm:t>
    </dgm:pt>
    <dgm:pt modelId="{802A24D3-EE78-4EF8-880A-9F746E5E2192}">
      <dgm:prSet phldrT="[Tekst]"/>
      <dgm:spPr/>
      <dgm:t>
        <a:bodyPr/>
        <a:lstStyle/>
        <a:p>
          <a:r>
            <a:rPr lang="hr-HR" dirty="0" smtClean="0"/>
            <a:t>Javiti se koordinatoru, pedagoginji ili razredniku do 23. 1. 2018. (zbog okvirne evidencije)</a:t>
          </a:r>
          <a:endParaRPr lang="hr-HR" dirty="0"/>
        </a:p>
      </dgm:t>
    </dgm:pt>
    <dgm:pt modelId="{953CF9CF-17F1-4B55-A7E7-15A9559C7FCB}" type="parTrans" cxnId="{ABD777E0-E65C-4086-ACB9-D7BDEB02B0CA}">
      <dgm:prSet/>
      <dgm:spPr/>
      <dgm:t>
        <a:bodyPr/>
        <a:lstStyle/>
        <a:p>
          <a:endParaRPr lang="hr-HR"/>
        </a:p>
      </dgm:t>
    </dgm:pt>
    <dgm:pt modelId="{146A3B55-E80B-4B8A-B65E-44F042241405}" type="sibTrans" cxnId="{ABD777E0-E65C-4086-ACB9-D7BDEB02B0CA}">
      <dgm:prSet/>
      <dgm:spPr/>
      <dgm:t>
        <a:bodyPr/>
        <a:lstStyle/>
        <a:p>
          <a:endParaRPr lang="hr-HR"/>
        </a:p>
      </dgm:t>
    </dgm:pt>
    <dgm:pt modelId="{582B79D0-6D0C-43BA-BA17-A93AD429C2F6}" type="pres">
      <dgm:prSet presAssocID="{4A6E68FD-5E79-4F52-A76A-F0FE603D17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A2ACEB-2D50-4E06-93E0-2DFCFE7BC12D}" type="pres">
      <dgm:prSet presAssocID="{83DDA0D4-993E-44EF-904B-930C9EF08849}" presName="linNode" presStyleCnt="0"/>
      <dgm:spPr/>
    </dgm:pt>
    <dgm:pt modelId="{FF5CCA72-F90C-463D-BA7B-D621CCDCEDF2}" type="pres">
      <dgm:prSet presAssocID="{83DDA0D4-993E-44EF-904B-930C9EF088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1E38B-8929-4B4F-9985-14699A294D9D}" type="pres">
      <dgm:prSet presAssocID="{83DDA0D4-993E-44EF-904B-930C9EF088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00E78-C395-4B28-A0F4-A582B7DF279F}" type="pres">
      <dgm:prSet presAssocID="{F901B7E1-E384-445F-8E80-ECFC70A131C6}" presName="spacing" presStyleCnt="0"/>
      <dgm:spPr/>
    </dgm:pt>
    <dgm:pt modelId="{8EF01CF7-BB3E-4C2E-8C92-15338333E8AE}" type="pres">
      <dgm:prSet presAssocID="{9B058DE9-BC78-48BD-A6E7-8E0FEE00E917}" presName="linNode" presStyleCnt="0"/>
      <dgm:spPr/>
    </dgm:pt>
    <dgm:pt modelId="{C9899B0B-014C-4585-8369-843E3A9D05B9}" type="pres">
      <dgm:prSet presAssocID="{9B058DE9-BC78-48BD-A6E7-8E0FEE00E91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DB8222-0BB6-475D-82AB-5082FEFC1C28}" type="pres">
      <dgm:prSet presAssocID="{9B058DE9-BC78-48BD-A6E7-8E0FEE00E91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2C9484-7854-4798-A7E7-6EA4B3058C57}" srcId="{83DDA0D4-993E-44EF-904B-930C9EF08849}" destId="{A2EBE69C-1AB6-47CB-86C7-BC237DE8AF0C}" srcOrd="0" destOrd="0" parTransId="{C8A32783-BB25-4459-9204-DDC2E54C61C7}" sibTransId="{C1076BDC-A262-444C-8FE8-5B7A4651F458}"/>
    <dgm:cxn modelId="{ABD777E0-E65C-4086-ACB9-D7BDEB02B0CA}" srcId="{9B058DE9-BC78-48BD-A6E7-8E0FEE00E917}" destId="{802A24D3-EE78-4EF8-880A-9F746E5E2192}" srcOrd="1" destOrd="0" parTransId="{953CF9CF-17F1-4B55-A7E7-15A9559C7FCB}" sibTransId="{146A3B55-E80B-4B8A-B65E-44F042241405}"/>
    <dgm:cxn modelId="{FE91C946-921B-45DD-8EFF-BA560DFB8B85}" type="presOf" srcId="{A2EBE69C-1AB6-47CB-86C7-BC237DE8AF0C}" destId="{97C1E38B-8929-4B4F-9985-14699A294D9D}" srcOrd="0" destOrd="0" presId="urn:microsoft.com/office/officeart/2005/8/layout/vList6"/>
    <dgm:cxn modelId="{41BC0528-6BFA-47E3-805B-5E4748468037}" srcId="{4A6E68FD-5E79-4F52-A76A-F0FE603D17F7}" destId="{83DDA0D4-993E-44EF-904B-930C9EF08849}" srcOrd="0" destOrd="0" parTransId="{98A1E85A-91D9-4319-9886-87CDF2E6206A}" sibTransId="{F901B7E1-E384-445F-8E80-ECFC70A131C6}"/>
    <dgm:cxn modelId="{1316457F-461E-4305-8BB1-7C161768BDB1}" type="presOf" srcId="{4A6E68FD-5E79-4F52-A76A-F0FE603D17F7}" destId="{582B79D0-6D0C-43BA-BA17-A93AD429C2F6}" srcOrd="0" destOrd="0" presId="urn:microsoft.com/office/officeart/2005/8/layout/vList6"/>
    <dgm:cxn modelId="{4ACF0CA1-30E7-4074-9572-55759468A893}" type="presOf" srcId="{9B058DE9-BC78-48BD-A6E7-8E0FEE00E917}" destId="{C9899B0B-014C-4585-8369-843E3A9D05B9}" srcOrd="0" destOrd="0" presId="urn:microsoft.com/office/officeart/2005/8/layout/vList6"/>
    <dgm:cxn modelId="{233273CB-0574-4DB8-8150-8261E002F07C}" srcId="{4A6E68FD-5E79-4F52-A76A-F0FE603D17F7}" destId="{9B058DE9-BC78-48BD-A6E7-8E0FEE00E917}" srcOrd="1" destOrd="0" parTransId="{53D05948-3D40-479F-ABF2-9002ABC4BA22}" sibTransId="{A120974F-7A8F-47EB-89D5-97821E986954}"/>
    <dgm:cxn modelId="{C16E02F6-1B7D-4BC3-BBA1-B5375BD97C5A}" srcId="{9B058DE9-BC78-48BD-A6E7-8E0FEE00E917}" destId="{B359CE5D-F1D9-4E37-8E98-8530DCF332FD}" srcOrd="0" destOrd="0" parTransId="{338A4BDC-4994-4BB6-952D-F03CF7BBB1DB}" sibTransId="{3455895D-0BF9-4267-8FC1-70D9B49087CB}"/>
    <dgm:cxn modelId="{8C1A451C-543A-456A-B9C4-F3165D6F8CBF}" srcId="{83DDA0D4-993E-44EF-904B-930C9EF08849}" destId="{254F8A9E-F8A8-4CDF-9BC5-63B6E370126C}" srcOrd="1" destOrd="0" parTransId="{ED05FB46-DDC5-4DF5-B008-FE65553299C4}" sibTransId="{B0AFAB74-BD59-4FF2-8BE1-4A9E3FC4B84F}"/>
    <dgm:cxn modelId="{D3BDD4F1-BA7C-470F-9CBC-320A52FB31DF}" type="presOf" srcId="{83DDA0D4-993E-44EF-904B-930C9EF08849}" destId="{FF5CCA72-F90C-463D-BA7B-D621CCDCEDF2}" srcOrd="0" destOrd="0" presId="urn:microsoft.com/office/officeart/2005/8/layout/vList6"/>
    <dgm:cxn modelId="{EEC71C15-8454-4E9F-9024-D36361287392}" type="presOf" srcId="{254F8A9E-F8A8-4CDF-9BC5-63B6E370126C}" destId="{97C1E38B-8929-4B4F-9985-14699A294D9D}" srcOrd="0" destOrd="1" presId="urn:microsoft.com/office/officeart/2005/8/layout/vList6"/>
    <dgm:cxn modelId="{B518DE5D-C515-49AF-AF80-24FAC7831498}" srcId="{9B058DE9-BC78-48BD-A6E7-8E0FEE00E917}" destId="{441FB11F-3911-4726-9862-98A1D9E3CB34}" srcOrd="2" destOrd="0" parTransId="{BBF19837-E130-48C0-A6B4-F7CB376079E0}" sibTransId="{9E7E6E53-90F1-43D6-8D01-DE8BE17364C1}"/>
    <dgm:cxn modelId="{EA12E5EC-6252-4FA4-9FEB-C90A450695E3}" type="presOf" srcId="{802A24D3-EE78-4EF8-880A-9F746E5E2192}" destId="{CADB8222-0BB6-475D-82AB-5082FEFC1C28}" srcOrd="0" destOrd="1" presId="urn:microsoft.com/office/officeart/2005/8/layout/vList6"/>
    <dgm:cxn modelId="{D29A185D-CA43-4F21-BBF6-6F928E531FC7}" type="presOf" srcId="{B359CE5D-F1D9-4E37-8E98-8530DCF332FD}" destId="{CADB8222-0BB6-475D-82AB-5082FEFC1C28}" srcOrd="0" destOrd="0" presId="urn:microsoft.com/office/officeart/2005/8/layout/vList6"/>
    <dgm:cxn modelId="{400209E3-ACA1-490F-9036-3921A23141ED}" type="presOf" srcId="{441FB11F-3911-4726-9862-98A1D9E3CB34}" destId="{CADB8222-0BB6-475D-82AB-5082FEFC1C28}" srcOrd="0" destOrd="2" presId="urn:microsoft.com/office/officeart/2005/8/layout/vList6"/>
    <dgm:cxn modelId="{8D549E79-53E6-4C40-86BD-0860C813B619}" type="presParOf" srcId="{582B79D0-6D0C-43BA-BA17-A93AD429C2F6}" destId="{91A2ACEB-2D50-4E06-93E0-2DFCFE7BC12D}" srcOrd="0" destOrd="0" presId="urn:microsoft.com/office/officeart/2005/8/layout/vList6"/>
    <dgm:cxn modelId="{7C460BA3-614F-4D21-9EC6-C838F61B5EDC}" type="presParOf" srcId="{91A2ACEB-2D50-4E06-93E0-2DFCFE7BC12D}" destId="{FF5CCA72-F90C-463D-BA7B-D621CCDCEDF2}" srcOrd="0" destOrd="0" presId="urn:microsoft.com/office/officeart/2005/8/layout/vList6"/>
    <dgm:cxn modelId="{2F2E0BB0-46F5-4A5E-BD7F-B90B26752FED}" type="presParOf" srcId="{91A2ACEB-2D50-4E06-93E0-2DFCFE7BC12D}" destId="{97C1E38B-8929-4B4F-9985-14699A294D9D}" srcOrd="1" destOrd="0" presId="urn:microsoft.com/office/officeart/2005/8/layout/vList6"/>
    <dgm:cxn modelId="{28C865BE-B65C-43A2-A329-1D60BC0085CD}" type="presParOf" srcId="{582B79D0-6D0C-43BA-BA17-A93AD429C2F6}" destId="{CAA00E78-C395-4B28-A0F4-A582B7DF279F}" srcOrd="1" destOrd="0" presId="urn:microsoft.com/office/officeart/2005/8/layout/vList6"/>
    <dgm:cxn modelId="{5935D244-4B93-4C60-8E1C-3356D11A768C}" type="presParOf" srcId="{582B79D0-6D0C-43BA-BA17-A93AD429C2F6}" destId="{8EF01CF7-BB3E-4C2E-8C92-15338333E8AE}" srcOrd="2" destOrd="0" presId="urn:microsoft.com/office/officeart/2005/8/layout/vList6"/>
    <dgm:cxn modelId="{B5B1CEC4-D6AB-4E47-8E5F-EC3064F6B955}" type="presParOf" srcId="{8EF01CF7-BB3E-4C2E-8C92-15338333E8AE}" destId="{C9899B0B-014C-4585-8369-843E3A9D05B9}" srcOrd="0" destOrd="0" presId="urn:microsoft.com/office/officeart/2005/8/layout/vList6"/>
    <dgm:cxn modelId="{83DD3106-65BA-4B9E-80EC-D7E97614F2A1}" type="presParOf" srcId="{8EF01CF7-BB3E-4C2E-8C92-15338333E8AE}" destId="{CADB8222-0BB6-475D-82AB-5082FEFC1C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C1E38B-8929-4B4F-9985-14699A294D9D}">
      <dsp:nvSpPr>
        <dsp:cNvPr id="0" name=""/>
        <dsp:cNvSpPr/>
      </dsp:nvSpPr>
      <dsp:spPr>
        <a:xfrm>
          <a:off x="3744332" y="491"/>
          <a:ext cx="5616498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 smtClean="0"/>
            <a:t>učenici</a:t>
          </a: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 smtClean="0"/>
            <a:t>roditelji</a:t>
          </a:r>
          <a:endParaRPr lang="hr-HR" sz="3600" kern="1200" dirty="0"/>
        </a:p>
      </dsp:txBody>
      <dsp:txXfrm>
        <a:off x="3744332" y="491"/>
        <a:ext cx="5616498" cy="1915115"/>
      </dsp:txXfrm>
    </dsp:sp>
    <dsp:sp modelId="{FF5CCA72-F90C-463D-BA7B-D621CCDCEDF2}">
      <dsp:nvSpPr>
        <dsp:cNvPr id="0" name=""/>
        <dsp:cNvSpPr/>
      </dsp:nvSpPr>
      <dsp:spPr>
        <a:xfrm>
          <a:off x="0" y="491"/>
          <a:ext cx="3744332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TKO?</a:t>
          </a:r>
          <a:endParaRPr lang="hr-HR" sz="6500" kern="1200" dirty="0"/>
        </a:p>
      </dsp:txBody>
      <dsp:txXfrm>
        <a:off x="0" y="491"/>
        <a:ext cx="3744332" cy="1915115"/>
      </dsp:txXfrm>
    </dsp:sp>
    <dsp:sp modelId="{CADB8222-0BB6-475D-82AB-5082FEFC1C28}">
      <dsp:nvSpPr>
        <dsp:cNvPr id="0" name=""/>
        <dsp:cNvSpPr/>
      </dsp:nvSpPr>
      <dsp:spPr>
        <a:xfrm>
          <a:off x="3744332" y="2107118"/>
          <a:ext cx="5616498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b="1" u="sng" kern="1200" dirty="0" smtClean="0"/>
            <a:t>Učenici</a:t>
          </a:r>
          <a:endParaRPr lang="hr-HR" sz="1900" b="1" u="sng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Javiti se koordinatoru, pedagoginji ili razredniku do 23. 1. 2018. (zbog okvirne evidencije)</a:t>
          </a: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Provedba intervjua</a:t>
          </a:r>
          <a:endParaRPr lang="hr-HR" sz="1900" kern="1200" dirty="0"/>
        </a:p>
      </dsp:txBody>
      <dsp:txXfrm>
        <a:off x="3744332" y="2107118"/>
        <a:ext cx="5616498" cy="1915115"/>
      </dsp:txXfrm>
    </dsp:sp>
    <dsp:sp modelId="{C9899B0B-014C-4585-8369-843E3A9D05B9}">
      <dsp:nvSpPr>
        <dsp:cNvPr id="0" name=""/>
        <dsp:cNvSpPr/>
      </dsp:nvSpPr>
      <dsp:spPr>
        <a:xfrm>
          <a:off x="0" y="2107118"/>
          <a:ext cx="3744332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KAKO?</a:t>
          </a:r>
          <a:endParaRPr lang="hr-HR" sz="6500" kern="1200" dirty="0"/>
        </a:p>
      </dsp:txBody>
      <dsp:txXfrm>
        <a:off x="0" y="2107118"/>
        <a:ext cx="3744332" cy="191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488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978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221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1554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996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0233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7147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2528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1495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0644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877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87BEF0-270C-434F-BB88-1D7ED4E8A62F}" type="datetimeFigureOut">
              <a:rPr lang="hr-HR" smtClean="0"/>
              <a:pPr/>
              <a:t>26.1.2018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787A8A-8CAC-44AB-A453-50AE5AC11BC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2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62200" y="990600"/>
            <a:ext cx="7851648" cy="762000"/>
          </a:xfrm>
        </p:spPr>
        <p:txBody>
          <a:bodyPr>
            <a:noAutofit/>
          </a:bodyPr>
          <a:lstStyle/>
          <a:p>
            <a:pPr algn="ctr"/>
            <a:r>
              <a:rPr lang="hr-HR" sz="4000" dirty="0"/>
              <a:t>Volontiranje kao način života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5861304" y="6601263"/>
            <a:ext cx="1338282" cy="45719"/>
          </a:xfrm>
        </p:spPr>
        <p:txBody>
          <a:bodyPr>
            <a:normAutofit fontScale="25000" lnSpcReduction="20000"/>
          </a:bodyPr>
          <a:lstStyle/>
          <a:p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99334" name="Picture 6" descr="http://studentskivodic.com/wp-content/uploads/Volontiran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096" y="2278117"/>
            <a:ext cx="35919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49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7224" y="3452648"/>
            <a:ext cx="2430776" cy="158330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2869" y="210207"/>
            <a:ext cx="10352689" cy="648488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4400" dirty="0" smtClean="0">
              <a:latin typeface="Calibri" pitchFamily="34" charset="0"/>
            </a:endParaRPr>
          </a:p>
          <a:p>
            <a:pPr>
              <a:buNone/>
            </a:pPr>
            <a:r>
              <a:rPr lang="vi-VN" sz="4400" dirty="0" smtClean="0">
                <a:latin typeface="Calibri" pitchFamily="34" charset="0"/>
              </a:rPr>
              <a:t>Ovim se Zakonom uređuju</a:t>
            </a:r>
            <a:r>
              <a:rPr lang="hr-HR" sz="4400" dirty="0" smtClean="0">
                <a:latin typeface="Calibri" pitchFamily="34" charset="0"/>
              </a:rPr>
              <a:t>: </a:t>
            </a:r>
            <a:endParaRPr lang="hr-HR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osnovni pojmovi vezani za volontiranje,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temeljna načela volontiranja,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vrijednosti volontiranja,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uvjeti volontiranja,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prava i dužnosti volontera te organizatora volontiranja,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uvjeti sklapanja ugovora o volontiranju,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donošenje Etičkog kodeksa volontiranja,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izdavanje potvrde o volontiranju,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izdavanje potvrde o kompetencijama stečenim kroz volontiranje,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itchFamily="34" charset="0"/>
              </a:rPr>
              <a:t>državna nagrada za volontiranje </a:t>
            </a:r>
            <a:endParaRPr lang="hr-HR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3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smtClean="0"/>
              <a:t>Volontiranje </a:t>
            </a:r>
            <a:endParaRPr lang="hr-HR" b="1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hr-HR" altLang="x-none" i="1" dirty="0"/>
              <a:t>	</a:t>
            </a:r>
            <a:r>
              <a:rPr lang="hr-HR" altLang="x-none" sz="3200" i="1" dirty="0"/>
              <a:t>” </a:t>
            </a:r>
            <a:r>
              <a:rPr lang="hr-HR" altLang="x-none" sz="3200" i="1" u="sng" dirty="0">
                <a:solidFill>
                  <a:srgbClr val="FF0000"/>
                </a:solidFill>
              </a:rPr>
              <a:t>dobrovoljno ulaganje</a:t>
            </a:r>
            <a:r>
              <a:rPr lang="hr-HR" altLang="x-none" sz="3200" i="1" dirty="0"/>
              <a:t> osobnog vremena, </a:t>
            </a:r>
            <a:br>
              <a:rPr lang="hr-HR" altLang="x-none" sz="3200" i="1" dirty="0"/>
            </a:br>
            <a:r>
              <a:rPr lang="hr-HR" altLang="x-none" sz="3200" i="1" dirty="0"/>
              <a:t>truda, znanja i vještina kojima se obavljaju </a:t>
            </a:r>
            <a:br>
              <a:rPr lang="hr-HR" altLang="x-none" sz="3200" i="1" dirty="0"/>
            </a:br>
            <a:r>
              <a:rPr lang="hr-HR" altLang="x-none" sz="3200" i="1" dirty="0"/>
              <a:t>usluge ili aktivnosti za </a:t>
            </a:r>
            <a:r>
              <a:rPr lang="hr-HR" altLang="x-none" sz="3200" i="1" u="sng" dirty="0">
                <a:solidFill>
                  <a:srgbClr val="FF0000"/>
                </a:solidFill>
              </a:rPr>
              <a:t>dobrobit druge osobe </a:t>
            </a:r>
            <a:br>
              <a:rPr lang="hr-HR" altLang="x-none" sz="3200" i="1" u="sng" dirty="0">
                <a:solidFill>
                  <a:srgbClr val="FF0000"/>
                </a:solidFill>
              </a:rPr>
            </a:br>
            <a:r>
              <a:rPr lang="hr-HR" altLang="x-none" sz="3200" i="1" u="sng" dirty="0">
                <a:solidFill>
                  <a:srgbClr val="FF0000"/>
                </a:solidFill>
              </a:rPr>
              <a:t>ili za opću dobrobit</a:t>
            </a:r>
            <a:r>
              <a:rPr lang="hr-HR" altLang="x-none" sz="3200" i="1" dirty="0"/>
              <a:t>, a obavljaju ih osobe na </a:t>
            </a:r>
            <a:br>
              <a:rPr lang="hr-HR" altLang="x-none" sz="3200" i="1" dirty="0"/>
            </a:br>
            <a:r>
              <a:rPr lang="hr-HR" altLang="x-none" sz="3200" i="1" dirty="0"/>
              <a:t>način predviđen ovim Zakonom, </a:t>
            </a:r>
            <a:r>
              <a:rPr lang="hr-HR" altLang="x-none" sz="3200" i="1" u="sng" dirty="0">
                <a:solidFill>
                  <a:srgbClr val="FF0000"/>
                </a:solidFill>
              </a:rPr>
              <a:t>bez</a:t>
            </a:r>
            <a:r>
              <a:rPr lang="hr-HR" altLang="x-none" sz="3200" i="1" dirty="0"/>
              <a:t> postojanja </a:t>
            </a:r>
            <a:br>
              <a:rPr lang="hr-HR" altLang="x-none" sz="3200" i="1" dirty="0"/>
            </a:br>
            <a:r>
              <a:rPr lang="hr-HR" altLang="x-none" sz="3200" i="1" dirty="0"/>
              <a:t>uvjeta </a:t>
            </a:r>
            <a:r>
              <a:rPr lang="hr-HR" altLang="x-none" sz="3200" i="1" u="sng" dirty="0">
                <a:solidFill>
                  <a:srgbClr val="FF0000"/>
                </a:solidFill>
              </a:rPr>
              <a:t>isplate novčane nagrade</a:t>
            </a:r>
            <a:r>
              <a:rPr lang="hr-HR" altLang="x-none" sz="3200" i="1" dirty="0">
                <a:solidFill>
                  <a:srgbClr val="FF0000"/>
                </a:solidFill>
              </a:rPr>
              <a:t> </a:t>
            </a:r>
            <a:r>
              <a:rPr lang="hr-HR" altLang="x-none" sz="3200" i="1" dirty="0"/>
              <a:t>ili potraživanja </a:t>
            </a:r>
            <a:br>
              <a:rPr lang="hr-HR" altLang="x-none" sz="3200" i="1" dirty="0"/>
            </a:br>
            <a:r>
              <a:rPr lang="hr-HR" altLang="x-none" sz="3200" i="1" dirty="0"/>
              <a:t>druge imovinske koristi za obavljeno volontiranje, </a:t>
            </a:r>
            <a:br>
              <a:rPr lang="hr-HR" altLang="x-none" sz="3200" i="1" dirty="0"/>
            </a:br>
            <a:r>
              <a:rPr lang="hr-HR" altLang="x-none" sz="3200" i="1" dirty="0"/>
              <a:t>ako ovim Zakonom nije drukčije određeno”</a:t>
            </a:r>
            <a:endParaRPr lang="hr-HR" altLang="x-none" sz="3200" i="1" dirty="0" smtClean="0"/>
          </a:p>
        </p:txBody>
      </p:sp>
      <p:pic>
        <p:nvPicPr>
          <p:cNvPr id="5" name="Slika 4" descr="Dobro_biram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1322" y="772501"/>
            <a:ext cx="2926464" cy="2993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537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421" y="1061545"/>
            <a:ext cx="10058400" cy="471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8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Volontiranje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100000"/>
              </a:lnSpc>
              <a:defRPr/>
            </a:pPr>
            <a:r>
              <a:rPr lang="hr-HR" sz="3200" dirty="0"/>
              <a:t>Volonter/ka mora imati najmanje 15 godine</a:t>
            </a:r>
          </a:p>
          <a:p>
            <a:pPr marL="273050" indent="-273050">
              <a:lnSpc>
                <a:spcPct val="100000"/>
              </a:lnSpc>
              <a:defRPr/>
            </a:pPr>
            <a:r>
              <a:rPr lang="hr-HR" sz="3200" dirty="0"/>
              <a:t>Maloljetna osoba s navršenih 15 godina sklapa ugovor o volontiranju i volontira samo </a:t>
            </a:r>
            <a:r>
              <a:rPr lang="hr-HR" sz="3200" b="1" dirty="0">
                <a:solidFill>
                  <a:srgbClr val="578484"/>
                </a:solidFill>
              </a:rPr>
              <a:t>uz pisanu suglasnost </a:t>
            </a:r>
            <a:r>
              <a:rPr lang="hr-HR" sz="3200" dirty="0"/>
              <a:t>roditelja odnosno zakonskog </a:t>
            </a:r>
            <a:r>
              <a:rPr lang="hr-HR" sz="3200" dirty="0" smtClean="0"/>
              <a:t>zastupnika/</a:t>
            </a:r>
            <a:r>
              <a:rPr lang="hr-HR" sz="3200" dirty="0" err="1" smtClean="0"/>
              <a:t>ce</a:t>
            </a:r>
            <a:endParaRPr lang="hr-HR" sz="3200" dirty="0" smtClean="0"/>
          </a:p>
          <a:p>
            <a:pPr marL="273050" indent="-273050">
              <a:lnSpc>
                <a:spcPct val="100000"/>
              </a:lnSpc>
              <a:defRPr/>
            </a:pPr>
            <a:r>
              <a:rPr lang="hr-HR" sz="3200" dirty="0" smtClean="0"/>
              <a:t>Mlađi od 15 godina (odgoj za volontiranje)</a:t>
            </a:r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36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>
                <a:solidFill>
                  <a:srgbClr val="578484"/>
                </a:solidFill>
              </a:rPr>
              <a:t>ZABRANA ISKORIŠTAVANJA VOLONTERA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919306"/>
            <a:ext cx="10058400" cy="4023360"/>
          </a:xfrm>
        </p:spPr>
        <p:txBody>
          <a:bodyPr/>
          <a:lstStyle/>
          <a:p>
            <a:r>
              <a:rPr lang="hr-HR" sz="2800" b="1" dirty="0">
                <a:solidFill>
                  <a:srgbClr val="FF0000"/>
                </a:solidFill>
              </a:rPr>
              <a:t>Zabranjeno</a:t>
            </a:r>
            <a:r>
              <a:rPr lang="hr-HR" sz="2800" dirty="0"/>
              <a:t> je volontiranje: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dirty="0" smtClean="0"/>
              <a:t>- koje </a:t>
            </a:r>
            <a:r>
              <a:rPr lang="hr-HR" sz="2800" b="1" u="sng" dirty="0"/>
              <a:t>zamjenjuje rad</a:t>
            </a:r>
            <a:r>
              <a:rPr lang="hr-HR" sz="2800" dirty="0"/>
              <a:t> koji obavljaju zaposleni radnici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dirty="0" smtClean="0"/>
              <a:t>- koje </a:t>
            </a:r>
            <a:r>
              <a:rPr lang="hr-HR" sz="2800" b="1" u="sng" dirty="0"/>
              <a:t>zamjenjuje poslove</a:t>
            </a:r>
            <a:r>
              <a:rPr lang="hr-HR" sz="2800" dirty="0"/>
              <a:t> koje obavljaju </a:t>
            </a:r>
            <a:r>
              <a:rPr lang="hr-HR" sz="2800" dirty="0" smtClean="0"/>
              <a:t>izvršitelji poslova </a:t>
            </a:r>
            <a:r>
              <a:rPr lang="hr-HR" sz="2800" dirty="0"/>
              <a:t>temeljem ugovora o djelu dulje od </a:t>
            </a:r>
            <a:r>
              <a:rPr lang="hr-HR" sz="2800" b="1" u="sng" dirty="0"/>
              <a:t>40 sati tjedno</a:t>
            </a:r>
            <a:r>
              <a:rPr lang="hr-HR" sz="2800" dirty="0"/>
              <a:t> u razdoblju </a:t>
            </a:r>
            <a:r>
              <a:rPr lang="hr-HR" sz="2800" b="1" u="sng" dirty="0"/>
              <a:t>duljem od 3 mjeseca </a:t>
            </a:r>
            <a:r>
              <a:rPr lang="en-US" sz="2800" dirty="0"/>
              <a:t>bez </a:t>
            </a:r>
            <a:r>
              <a:rPr lang="en-US" sz="2800" dirty="0" err="1"/>
              <a:t>prekida</a:t>
            </a:r>
            <a:r>
              <a:rPr lang="en-US" sz="2800" dirty="0"/>
              <a:t> </a:t>
            </a:r>
            <a:r>
              <a:rPr lang="hr-HR" sz="2800" dirty="0" smtClean="0"/>
              <a:t>u razdoblju od</a:t>
            </a:r>
            <a:r>
              <a:rPr lang="en-US" sz="2800" dirty="0" smtClean="0"/>
              <a:t> </a:t>
            </a:r>
            <a:r>
              <a:rPr lang="en-US" sz="2800" dirty="0" err="1"/>
              <a:t>najmanje</a:t>
            </a:r>
            <a:r>
              <a:rPr lang="en-US" sz="2800" dirty="0"/>
              <a:t> tri </a:t>
            </a:r>
            <a:r>
              <a:rPr lang="en-US" sz="2800" dirty="0" err="1"/>
              <a:t>mjeseca</a:t>
            </a:r>
            <a:endParaRPr lang="hr-HR" sz="2800" b="1" u="sng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2800" dirty="0" smtClean="0"/>
              <a:t>- u </a:t>
            </a:r>
            <a:r>
              <a:rPr lang="hr-HR" sz="2800" dirty="0"/>
              <a:t>svrhu stjecanja ili povećanja profita organizatora volontiranja</a:t>
            </a:r>
            <a:endParaRPr lang="hr-BA" sz="28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40" y="4990068"/>
            <a:ext cx="1670300" cy="1134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85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>
                <a:solidFill>
                  <a:srgbClr val="578484"/>
                </a:solidFill>
              </a:rPr>
              <a:t>TROŠKOVI VOLONTIRANJA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2" indent="0">
              <a:spcBef>
                <a:spcPts val="10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4000" b="1" dirty="0" smtClean="0"/>
              <a:t>Osigurana novčana sredstva za: </a:t>
            </a:r>
          </a:p>
          <a:p>
            <a:pPr marL="0" lvl="2" indent="0">
              <a:spcBef>
                <a:spcPts val="10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sz="2800" b="1" dirty="0" smtClean="0"/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 dirty="0" smtClean="0"/>
              <a:t>kupovinu potrebnog alata za provedbu volonterskih akcija</a:t>
            </a:r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 dirty="0"/>
              <a:t>p</a:t>
            </a:r>
            <a:r>
              <a:rPr lang="hr-HR" sz="2800" b="1" dirty="0" smtClean="0"/>
              <a:t>otrošni materijal</a:t>
            </a:r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 dirty="0"/>
              <a:t>e</a:t>
            </a:r>
            <a:r>
              <a:rPr lang="hr-HR" sz="2800" b="1" dirty="0" smtClean="0"/>
              <a:t>dukaciju za potrebe volontiranja</a:t>
            </a:r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 dirty="0"/>
              <a:t>m</a:t>
            </a:r>
            <a:r>
              <a:rPr lang="hr-HR" sz="2800" b="1" dirty="0" smtClean="0"/>
              <a:t>ajice, kape</a:t>
            </a:r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 dirty="0" smtClean="0"/>
              <a:t>osvježenje…</a:t>
            </a:r>
          </a:p>
          <a:p>
            <a:pPr marL="342900" lvl="2" indent="-342900">
              <a:spcBef>
                <a:spcPts val="1000"/>
              </a:spcBef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3681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  <a:ea typeface="Calibri" pitchFamily="34" charset="0"/>
                <a:cs typeface="Calibri" pitchFamily="34" charset="0"/>
              </a:rPr>
              <a:t>ETIČKI KODEKS VOLONTIRANJA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4800" dirty="0">
                <a:latin typeface="Calibri" pitchFamily="34" charset="0"/>
                <a:cs typeface="Arial" pitchFamily="34" charset="0"/>
              </a:rPr>
              <a:t>Kodeks propisuje pravila ponašanja volontera, organizatora volontiranja i korisnika volontiranja sukladno načelima volontiranja iz ovoga Zakona</a:t>
            </a:r>
            <a:endParaRPr lang="hr-HR" sz="4800" dirty="0"/>
          </a:p>
        </p:txBody>
      </p:sp>
    </p:spTree>
    <p:extLst>
      <p:ext uri="{BB962C8B-B14F-4D97-AF65-F5344CB8AC3E}">
        <p14:creationId xmlns="" xmlns:p14="http://schemas.microsoft.com/office/powerpoint/2010/main" val="18905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306" y="1214423"/>
            <a:ext cx="5314950" cy="48863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Andalus" pitchFamily="18" charset="-78"/>
              </a:rPr>
              <a:t>TEMELJNA NAČELA</a:t>
            </a:r>
            <a:endParaRPr lang="hr-HR" b="1" dirty="0">
              <a:cs typeface="Andalus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1434" y="1845734"/>
            <a:ext cx="10714246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1. sudjelovanje u društvenim procesima</a:t>
            </a:r>
          </a:p>
          <a:p>
            <a:pPr>
              <a:buNone/>
            </a:pPr>
            <a:r>
              <a:rPr lang="hr-HR" sz="2800" dirty="0" smtClean="0"/>
              <a:t>2. dobrovoljnost i sloboda izbora</a:t>
            </a:r>
          </a:p>
          <a:p>
            <a:pPr>
              <a:buNone/>
            </a:pPr>
            <a:r>
              <a:rPr lang="hr-HR" sz="2800" dirty="0" smtClean="0"/>
              <a:t>3. zabrana diskriminacije</a:t>
            </a:r>
          </a:p>
          <a:p>
            <a:pPr>
              <a:buNone/>
            </a:pPr>
            <a:r>
              <a:rPr lang="hr-HR" sz="2800" dirty="0" smtClean="0"/>
              <a:t>4. solidarnost, promocija i zaštita ljudskih prava</a:t>
            </a:r>
          </a:p>
          <a:p>
            <a:pPr>
              <a:buNone/>
            </a:pPr>
            <a:r>
              <a:rPr lang="hr-HR" sz="2800" dirty="0" smtClean="0"/>
              <a:t>5. razvoj osobnih potencijala</a:t>
            </a:r>
          </a:p>
          <a:p>
            <a:pPr>
              <a:buNone/>
            </a:pPr>
            <a:r>
              <a:rPr lang="hr-HR" sz="2800" dirty="0" smtClean="0"/>
              <a:t>6. </a:t>
            </a:r>
            <a:r>
              <a:rPr lang="hr-HR" sz="2800" dirty="0" err="1" smtClean="0"/>
              <a:t>interkulturalno</a:t>
            </a:r>
            <a:r>
              <a:rPr lang="hr-HR" sz="2800" dirty="0" smtClean="0"/>
              <a:t> učenje</a:t>
            </a:r>
          </a:p>
          <a:p>
            <a:pPr>
              <a:buNone/>
            </a:pPr>
            <a:r>
              <a:rPr lang="hr-HR" sz="2800" dirty="0" smtClean="0"/>
              <a:t>7. zaštita okoliša i brige za održivi razvoj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35761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25821"/>
            <a:ext cx="10058400" cy="176573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578484"/>
                </a:solidFill>
              </a:rPr>
              <a:t/>
            </a:r>
            <a:br>
              <a:rPr lang="hr-HR" b="1" dirty="0" smtClean="0">
                <a:solidFill>
                  <a:srgbClr val="578484"/>
                </a:solidFill>
              </a:rPr>
            </a:br>
            <a:r>
              <a:rPr lang="hr-HR" b="1" dirty="0">
                <a:solidFill>
                  <a:srgbClr val="578484"/>
                </a:solidFill>
              </a:rPr>
              <a:t/>
            </a:r>
            <a:br>
              <a:rPr lang="hr-HR" b="1" dirty="0">
                <a:solidFill>
                  <a:srgbClr val="578484"/>
                </a:solidFill>
              </a:rPr>
            </a:br>
            <a:r>
              <a:rPr lang="hr-HR" b="1" dirty="0" smtClean="0">
                <a:solidFill>
                  <a:srgbClr val="578484"/>
                </a:solidFill>
              </a:rPr>
              <a:t/>
            </a:r>
            <a:br>
              <a:rPr lang="hr-HR" b="1" dirty="0" smtClean="0">
                <a:solidFill>
                  <a:srgbClr val="578484"/>
                </a:solidFill>
              </a:rPr>
            </a:br>
            <a:r>
              <a:rPr lang="hr-HR" b="1" dirty="0">
                <a:solidFill>
                  <a:srgbClr val="578484"/>
                </a:solidFill>
              </a:rPr>
              <a:t/>
            </a:r>
            <a:br>
              <a:rPr lang="hr-HR" b="1" dirty="0">
                <a:solidFill>
                  <a:srgbClr val="578484"/>
                </a:solidFill>
              </a:rPr>
            </a:br>
            <a:r>
              <a:rPr lang="hr-HR" b="1" dirty="0" smtClean="0">
                <a:solidFill>
                  <a:srgbClr val="578484"/>
                </a:solidFill>
              </a:rPr>
              <a:t>Što </a:t>
            </a:r>
            <a:r>
              <a:rPr lang="hr-HR" b="1" dirty="0">
                <a:solidFill>
                  <a:srgbClr val="578484"/>
                </a:solidFill>
              </a:rPr>
              <a:t>društvo dobiva volonterskim angažmanom mladih?</a:t>
            </a:r>
            <a:br>
              <a:rPr lang="hr-HR" b="1" dirty="0">
                <a:solidFill>
                  <a:srgbClr val="578484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723697"/>
            <a:ext cx="10058400" cy="4487917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Aktivne građane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Odgovorne ljude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Razvijanje kreativnosti i tolerancije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Stvaranje novih vrijednosti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Bolju kvalitetu življenja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Humanije društvo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Prevenciju poremećaja u ponašanju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Ekonomičnije zadovoljavanje potreba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Veću građansku odgovornost i aktivizam mladih</a:t>
            </a:r>
          </a:p>
          <a:p>
            <a:r>
              <a:rPr lang="hr-HR" sz="2600" b="1" dirty="0">
                <a:ea typeface="Calibri" pitchFamily="34" charset="0"/>
                <a:cs typeface="Calibri" pitchFamily="34" charset="0"/>
              </a:rPr>
              <a:t>Razvoj društvene solidarnosti i senzibiliteta mladih za potrebe društva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477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  <a:cs typeface="Calibri" pitchFamily="34" charset="0"/>
              </a:rPr>
              <a:t>Što mladi dobivaju volontiranjem?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6900"/>
          </a:xfrm>
        </p:spPr>
        <p:txBody>
          <a:bodyPr numCol="2">
            <a:normAutofit/>
          </a:bodyPr>
          <a:lstStyle/>
          <a:p>
            <a:pPr marL="230400" indent="-230400">
              <a:lnSpc>
                <a:spcPct val="100000"/>
              </a:lnSpc>
            </a:pPr>
            <a:r>
              <a:rPr lang="hr-HR" sz="2400" b="1" dirty="0" smtClean="0">
                <a:ea typeface="Calibri" pitchFamily="34" charset="0"/>
                <a:cs typeface="Calibri" pitchFamily="34" charset="0"/>
              </a:rPr>
              <a:t>Samopoštovanje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 smtClean="0">
                <a:ea typeface="Calibri" pitchFamily="34" charset="0"/>
                <a:cs typeface="Calibri" pitchFamily="34" charset="0"/>
              </a:rPr>
              <a:t>Učenje </a:t>
            </a:r>
            <a:r>
              <a:rPr lang="hr-HR" sz="2400" b="1" dirty="0">
                <a:ea typeface="Calibri" pitchFamily="34" charset="0"/>
                <a:cs typeface="Calibri" pitchFamily="34" charset="0"/>
              </a:rPr>
              <a:t>socijalnih vještina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Mogućnost utjecanja na društvene promjene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Nova znanja i vještine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Nova poznanstva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Zadovoljstvo koje proizlazi iz pomaganja drugima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Osjećaj korisnosti i pripadnosti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Prva profesionalna iskustva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Korisno provođenje korisnog vremena</a:t>
            </a:r>
          </a:p>
          <a:p>
            <a:pPr marL="230400" indent="-230400">
              <a:lnSpc>
                <a:spcPct val="100000"/>
              </a:lnSpc>
            </a:pPr>
            <a:r>
              <a:rPr lang="hr-HR" sz="2400" b="1" dirty="0">
                <a:ea typeface="Calibri" pitchFamily="34" charset="0"/>
                <a:cs typeface="Calibri" pitchFamily="34" charset="0"/>
              </a:rPr>
              <a:t>Vježbanje odgovornosti i emocionalno sazrijevanje</a:t>
            </a:r>
          </a:p>
          <a:p>
            <a:endParaRPr lang="hr-HR" dirty="0"/>
          </a:p>
        </p:txBody>
      </p:sp>
      <p:pic>
        <p:nvPicPr>
          <p:cNvPr id="4" name="Picture 2" descr="http://blakelypto.org/wp-content/uploads/2010/09/volun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858" y="4731119"/>
            <a:ext cx="4819674" cy="1501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4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45931" y="525517"/>
            <a:ext cx="9722069" cy="19654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>
                <a:solidFill>
                  <a:schemeClr val="tx2"/>
                </a:solidFill>
              </a:rPr>
              <a:t>V</a:t>
            </a:r>
            <a:r>
              <a:rPr lang="hr-HR" sz="3600" b="1" dirty="0" smtClean="0">
                <a:solidFill>
                  <a:schemeClr val="tx2"/>
                </a:solidFill>
              </a:rPr>
              <a:t>ažnost </a:t>
            </a:r>
            <a:r>
              <a:rPr lang="hr-HR" sz="3600" b="1" dirty="0">
                <a:solidFill>
                  <a:schemeClr val="tx2"/>
                </a:solidFill>
              </a:rPr>
              <a:t>volonterstva u odgoju, obrazovanju i skrbi za mlade u cilju njihovog aktivnog angažmana u zajednici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2974428"/>
            <a:ext cx="10058400" cy="262419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r-Latn-CS" altLang="x-none" sz="3000" dirty="0" err="1">
                <a:ea typeface="Verdana" panose="020B0604030504040204" pitchFamily="34" charset="0"/>
                <a:cs typeface="Verdana" panose="020B0604030504040204" pitchFamily="34" charset="0"/>
              </a:rPr>
              <a:t>Volontiranje</a:t>
            </a:r>
            <a:r>
              <a:rPr lang="sr-Latn-CS" altLang="x-none" sz="3000" dirty="0">
                <a:ea typeface="Verdana" panose="020B0604030504040204" pitchFamily="34" charset="0"/>
                <a:cs typeface="Verdana" panose="020B0604030504040204" pitchFamily="34" charset="0"/>
              </a:rPr>
              <a:t> predstavlja integralni i snažan </a:t>
            </a:r>
            <a:r>
              <a:rPr lang="sr-Latn-CS" altLang="x-none" sz="3000" dirty="0" err="1">
                <a:ea typeface="Verdana" panose="020B0604030504040204" pitchFamily="34" charset="0"/>
                <a:cs typeface="Verdana" panose="020B0604030504040204" pitchFamily="34" charset="0"/>
              </a:rPr>
              <a:t>dio</a:t>
            </a:r>
            <a:r>
              <a:rPr lang="sr-Latn-CS" altLang="x-none" sz="3000" dirty="0">
                <a:ea typeface="Verdana" panose="020B0604030504040204" pitchFamily="34" charset="0"/>
                <a:cs typeface="Verdana" panose="020B0604030504040204" pitchFamily="34" charset="0"/>
              </a:rPr>
              <a:t> civilnog društva.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altLang="x-none" sz="3000" dirty="0">
                <a:ea typeface="Verdana" panose="020B0604030504040204" pitchFamily="34" charset="0"/>
                <a:cs typeface="Verdana" panose="020B0604030504040204" pitchFamily="34" charset="0"/>
              </a:rPr>
              <a:t>Potiče društveni aktivizam koji je osnovni pokretač svakog naprednog društva.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altLang="x-none" sz="3000" dirty="0"/>
              <a:t>Pomažemo društvu da brže i kvalitetnije riješi nagomilane probleme.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705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  <a:ea typeface="Calibri" pitchFamily="34" charset="0"/>
                <a:cs typeface="Calibri" pitchFamily="34" charset="0"/>
              </a:rPr>
              <a:t>KAKO VOLONTIRATI U USTANOVAMA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/>
            <a:r>
              <a:rPr lang="hr-HR" sz="2800" dirty="0"/>
              <a:t>Vršnjačka podrška u savladavanju nastavnog programa</a:t>
            </a:r>
          </a:p>
          <a:p>
            <a:pPr marL="273050" indent="-273050"/>
            <a:r>
              <a:rPr lang="hr-HR" sz="2800" dirty="0"/>
              <a:t>Akcije zaštite okoliša i promocije </a:t>
            </a:r>
            <a:r>
              <a:rPr lang="hr-HR" sz="2800" dirty="0" smtClean="0"/>
              <a:t>ekologije</a:t>
            </a:r>
            <a:endParaRPr lang="hr-HR" sz="2800" dirty="0"/>
          </a:p>
          <a:p>
            <a:pPr marL="273050" indent="-273050"/>
            <a:r>
              <a:rPr lang="hr-HR" sz="2800" dirty="0" smtClean="0"/>
              <a:t>Humanitarne akcije</a:t>
            </a:r>
          </a:p>
          <a:p>
            <a:pPr marL="273050" indent="-273050"/>
            <a:r>
              <a:rPr lang="hr-HR" sz="2800" dirty="0" smtClean="0"/>
              <a:t>Prikupljanje </a:t>
            </a:r>
            <a:r>
              <a:rPr lang="hr-HR" sz="2800" dirty="0"/>
              <a:t>pomoći za ugrožene</a:t>
            </a:r>
          </a:p>
          <a:p>
            <a:pPr marL="273050" indent="-273050"/>
            <a:r>
              <a:rPr lang="hr-HR" sz="2800" dirty="0"/>
              <a:t>Organiziranje radionica/tribina</a:t>
            </a:r>
          </a:p>
          <a:p>
            <a:pPr marL="273050" indent="-273050"/>
            <a:r>
              <a:rPr lang="hr-HR" sz="2800" dirty="0"/>
              <a:t>Pomoć u učenju</a:t>
            </a:r>
          </a:p>
          <a:p>
            <a:pPr marL="273050" indent="-273050"/>
            <a:r>
              <a:rPr lang="hr-HR" sz="2800" dirty="0"/>
              <a:t>Podrška učenicima s teškoćama...</a:t>
            </a:r>
          </a:p>
          <a:p>
            <a:endParaRPr lang="hr-HR" dirty="0"/>
          </a:p>
        </p:txBody>
      </p:sp>
      <p:pic>
        <p:nvPicPr>
          <p:cNvPr id="4" name="Slika 3" descr="Sli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1135" y="2294734"/>
            <a:ext cx="2934545" cy="4052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7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18134"/>
            <a:ext cx="10058400" cy="145075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sz="4000" u="sng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Roditelji i volonteri mogu pomoći:</a:t>
            </a:r>
            <a:r>
              <a:rPr lang="hr-HR" sz="2000" u="sng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/>
            </a:r>
            <a:br>
              <a:rPr lang="hr-HR" sz="2000" u="sng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>
              <a:ea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ea typeface="Calibri" pitchFamily="34" charset="0"/>
                <a:cs typeface="Calibri" pitchFamily="34" charset="0"/>
              </a:rPr>
              <a:t>učenicima u savladavanju nastavnog gradiva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ea typeface="Calibri" pitchFamily="34" charset="0"/>
                <a:cs typeface="Calibri" pitchFamily="34" charset="0"/>
              </a:rPr>
              <a:t>povećati kreativne sadržaje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ea typeface="Calibri" pitchFamily="34" charset="0"/>
                <a:cs typeface="Calibri" pitchFamily="34" charset="0"/>
              </a:rPr>
              <a:t>u organiziranju posebnih aktivnosti i sadržaja</a:t>
            </a:r>
          </a:p>
          <a:p>
            <a:endParaRPr lang="hr-HR" dirty="0"/>
          </a:p>
        </p:txBody>
      </p:sp>
      <p:pic>
        <p:nvPicPr>
          <p:cNvPr id="4" name="Slika 3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590" y="4084987"/>
            <a:ext cx="4109589" cy="2180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2804"/>
          </a:xfrm>
        </p:spPr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PRAVA VOLONTERA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92773"/>
            <a:ext cx="10515600" cy="377321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None/>
            </a:pPr>
            <a:endParaRPr lang="hr-HR" b="1" dirty="0"/>
          </a:p>
          <a:p>
            <a:pPr marL="0" indent="0">
              <a:spcAft>
                <a:spcPts val="600"/>
              </a:spcAft>
              <a:buNone/>
            </a:pPr>
            <a:endParaRPr lang="hr-HR" sz="11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200" dirty="0" smtClean="0"/>
              <a:t> pisana </a:t>
            </a:r>
            <a:r>
              <a:rPr lang="hr-HR" sz="11200" dirty="0"/>
              <a:t>potvrda o </a:t>
            </a:r>
            <a:r>
              <a:rPr lang="hr-HR" sz="11200" dirty="0" smtClean="0"/>
              <a:t>volontiranju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200" dirty="0" smtClean="0"/>
              <a:t> sklapanje </a:t>
            </a:r>
            <a:r>
              <a:rPr lang="hr-HR" sz="11200" dirty="0"/>
              <a:t>ugovora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/>
              <a:t>upoznavanje sa etičkim kodeksom      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/>
              <a:t>stručna pomoć i podrška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/>
              <a:t>sigurni uvjeti rada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 smtClean="0"/>
              <a:t>zaštita </a:t>
            </a:r>
            <a:r>
              <a:rPr lang="hr-HR" sz="11200" dirty="0"/>
              <a:t>privatnosti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/>
              <a:t>stjecanje novih znanja, vještina i kompetencija kroz volontiranje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1200" dirty="0"/>
              <a:t>Potvrda o kompetencijama stečenim </a:t>
            </a:r>
            <a:r>
              <a:rPr lang="hr-HR" sz="11200" dirty="0" smtClean="0"/>
              <a:t>volontiranjem</a:t>
            </a:r>
            <a:r>
              <a:rPr lang="en-US" sz="11200" dirty="0" smtClean="0"/>
              <a:t>u </a:t>
            </a:r>
            <a:r>
              <a:rPr lang="en-US" sz="11200" dirty="0" err="1"/>
              <a:t>slučajevima</a:t>
            </a:r>
            <a:r>
              <a:rPr lang="en-US" sz="11200" dirty="0"/>
              <a:t> </a:t>
            </a:r>
            <a:r>
              <a:rPr lang="en-US" sz="11200" dirty="0" err="1"/>
              <a:t>dugotrajnog</a:t>
            </a:r>
            <a:r>
              <a:rPr lang="en-US" sz="11200" dirty="0"/>
              <a:t> </a:t>
            </a:r>
            <a:r>
              <a:rPr lang="en-US" sz="11200" dirty="0" err="1"/>
              <a:t>volontiranja</a:t>
            </a:r>
            <a:r>
              <a:rPr lang="en-US" sz="11200" dirty="0"/>
              <a:t>, </a:t>
            </a:r>
            <a:r>
              <a:rPr lang="en-US" sz="11200" dirty="0" err="1"/>
              <a:t>ukoliko</a:t>
            </a:r>
            <a:r>
              <a:rPr lang="en-US" sz="11200" dirty="0"/>
              <a:t> </a:t>
            </a:r>
            <a:r>
              <a:rPr lang="en-US" sz="11200" dirty="0" err="1"/>
              <a:t>takvu</a:t>
            </a:r>
            <a:r>
              <a:rPr lang="en-US" sz="11200" dirty="0"/>
              <a:t> </a:t>
            </a:r>
            <a:r>
              <a:rPr lang="en-US" sz="11200" dirty="0" err="1"/>
              <a:t>zatraži</a:t>
            </a:r>
            <a:endParaRPr lang="hr-HR" sz="11200" dirty="0"/>
          </a:p>
          <a:p>
            <a:r>
              <a:rPr lang="hr-HR" sz="12000" dirty="0" smtClean="0"/>
              <a:t>   </a:t>
            </a:r>
            <a:r>
              <a:rPr lang="hr-HR" sz="12000" dirty="0"/>
              <a:t>		 </a:t>
            </a:r>
          </a:p>
          <a:p>
            <a:pPr marL="285750" indent="-285750">
              <a:buClr>
                <a:srgbClr val="578484"/>
              </a:buClr>
              <a:defRPr/>
            </a:pPr>
            <a:r>
              <a:rPr lang="hr-HR" sz="12800" dirty="0" smtClean="0"/>
              <a:t> </a:t>
            </a:r>
            <a:endParaRPr lang="hr-HR" sz="12800" dirty="0"/>
          </a:p>
        </p:txBody>
      </p:sp>
    </p:spTree>
    <p:extLst>
      <p:ext uri="{BB962C8B-B14F-4D97-AF65-F5344CB8AC3E}">
        <p14:creationId xmlns="" xmlns:p14="http://schemas.microsoft.com/office/powerpoint/2010/main" val="13749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OBVEZE VOLONTERA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hr-HR" sz="2800" dirty="0"/>
              <a:t>Volontirati u skladu sa stručnim propisima i etičkim pravilima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sz="2800" dirty="0"/>
              <a:t>Čuvati službenu tajnu i povjerljive podatke o organizatoru ili korisniku volontiranja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sz="2800" dirty="0"/>
              <a:t>Odbiti volontiranje koje je suprotno propisima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sz="2800" dirty="0"/>
              <a:t>Izvršavati upute organizatora volontiranja</a:t>
            </a:r>
          </a:p>
          <a:p>
            <a:pPr>
              <a:lnSpc>
                <a:spcPct val="100000"/>
              </a:lnSpc>
              <a:buClr>
                <a:srgbClr val="578484"/>
              </a:buClr>
              <a:defRPr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167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OBVEZE ORGANIZATORA VOLONTIRANJA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578484"/>
              </a:buClr>
              <a:buFont typeface="Wingdings" pitchFamily="2" charset="2"/>
              <a:buChar char="Ø"/>
            </a:pPr>
            <a:r>
              <a:rPr lang="hr-HR" altLang="x-none" sz="2800" dirty="0" err="1"/>
              <a:t>P</a:t>
            </a:r>
            <a:r>
              <a:rPr lang="en-US" altLang="x-none" sz="2800" dirty="0" err="1" smtClean="0"/>
              <a:t>romicati</a:t>
            </a:r>
            <a:r>
              <a:rPr lang="en-US" altLang="x-none" sz="2800" dirty="0" smtClean="0"/>
              <a:t> </a:t>
            </a:r>
            <a:r>
              <a:rPr lang="en-US" altLang="x-none" sz="2800" dirty="0" err="1"/>
              <a:t>volontiranje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njegov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doprinos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društvu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pojedincu</a:t>
            </a:r>
            <a:r>
              <a:rPr lang="en-US" altLang="x-none" sz="2800" dirty="0"/>
              <a:t>,</a:t>
            </a:r>
            <a:endParaRPr lang="hr-HR" altLang="x-none" sz="2800" dirty="0"/>
          </a:p>
          <a:p>
            <a:pPr>
              <a:buClr>
                <a:srgbClr val="578484"/>
              </a:buClr>
              <a:buFont typeface="Wingdings" pitchFamily="2" charset="2"/>
              <a:buChar char="Ø"/>
            </a:pPr>
            <a:r>
              <a:rPr lang="hr-HR" altLang="x-none" sz="2800" dirty="0" err="1" smtClean="0"/>
              <a:t>O</a:t>
            </a:r>
            <a:r>
              <a:rPr lang="en-US" altLang="x-none" sz="2800" dirty="0" err="1" smtClean="0"/>
              <a:t>mogućiti</a:t>
            </a:r>
            <a:r>
              <a:rPr lang="en-US" altLang="x-none" sz="2800" dirty="0" smtClean="0"/>
              <a:t> </a:t>
            </a:r>
            <a:r>
              <a:rPr lang="en-US" altLang="x-none" sz="2800" dirty="0" err="1"/>
              <a:t>volonteru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sudjelovanje</a:t>
            </a:r>
            <a:r>
              <a:rPr lang="en-US" altLang="x-none" sz="2800" dirty="0"/>
              <a:t> u </a:t>
            </a:r>
            <a:r>
              <a:rPr lang="en-US" altLang="x-none" sz="2800" dirty="0" err="1"/>
              <a:t>donošenju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odluka</a:t>
            </a:r>
            <a:r>
              <a:rPr lang="en-US" altLang="x-none" sz="2800" dirty="0"/>
              <a:t> o </a:t>
            </a:r>
            <a:r>
              <a:rPr lang="en-US" altLang="x-none" sz="2800" dirty="0" err="1"/>
              <a:t>volonterskoj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aktivnosti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odnosno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uslugama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osjećaj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pripadnosti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projektu</a:t>
            </a:r>
            <a:r>
              <a:rPr lang="en-US" altLang="x-none" sz="2800" dirty="0"/>
              <a:t>,</a:t>
            </a:r>
            <a:endParaRPr lang="hr-HR" altLang="x-none" sz="2800" dirty="0"/>
          </a:p>
          <a:p>
            <a:pPr>
              <a:buClr>
                <a:srgbClr val="578484"/>
              </a:buClr>
              <a:buFont typeface="Wingdings" pitchFamily="2" charset="2"/>
              <a:buChar char="Ø"/>
            </a:pPr>
            <a:r>
              <a:rPr lang="hr-HR" altLang="x-none" sz="2800" dirty="0" err="1" smtClean="0"/>
              <a:t>O</a:t>
            </a:r>
            <a:r>
              <a:rPr lang="en-US" altLang="x-none" sz="2800" dirty="0" err="1" smtClean="0"/>
              <a:t>mogućiti</a:t>
            </a:r>
            <a:r>
              <a:rPr lang="en-US" altLang="x-none" sz="2800" dirty="0" smtClean="0"/>
              <a:t> </a:t>
            </a:r>
            <a:r>
              <a:rPr lang="en-US" altLang="x-none" sz="2800" dirty="0" err="1"/>
              <a:t>volonteru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pokretanje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vlastitih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inicijativa</a:t>
            </a:r>
            <a:r>
              <a:rPr lang="en-US" altLang="x-none" sz="2800" dirty="0"/>
              <a:t> u </a:t>
            </a:r>
            <a:r>
              <a:rPr lang="en-US" altLang="x-none" sz="2800" dirty="0" err="1"/>
              <a:t>skladu</a:t>
            </a:r>
            <a:r>
              <a:rPr lang="en-US" altLang="x-none" sz="2800" dirty="0"/>
              <a:t> s </a:t>
            </a:r>
            <a:r>
              <a:rPr lang="en-US" altLang="x-none" sz="2800" dirty="0" err="1"/>
              <a:t>misijom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vizijom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organizatora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volontiranja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provođene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aktivnosti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odnosno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usluge</a:t>
            </a:r>
            <a:r>
              <a:rPr lang="en-US" altLang="x-none" sz="2800" dirty="0"/>
              <a:t>,</a:t>
            </a:r>
            <a:endParaRPr lang="hr-HR" altLang="x-none" sz="2800" dirty="0"/>
          </a:p>
          <a:p>
            <a:pPr>
              <a:buClr>
                <a:srgbClr val="578484"/>
              </a:buClr>
              <a:buFont typeface="Wingdings" pitchFamily="2" charset="2"/>
              <a:buChar char="Ø"/>
            </a:pPr>
            <a:r>
              <a:rPr lang="hr-HR" altLang="x-none" sz="2800" dirty="0" err="1"/>
              <a:t>O</a:t>
            </a:r>
            <a:r>
              <a:rPr lang="en-US" altLang="x-none" sz="2800" dirty="0" err="1" smtClean="0"/>
              <a:t>mogućiti</a:t>
            </a:r>
            <a:r>
              <a:rPr lang="en-US" altLang="x-none" sz="2800" dirty="0" smtClean="0"/>
              <a:t> </a:t>
            </a:r>
            <a:r>
              <a:rPr lang="en-US" altLang="x-none" sz="2800" dirty="0" err="1"/>
              <a:t>volonteru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stjecanje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vještina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kompetencija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te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iskustva</a:t>
            </a:r>
            <a:r>
              <a:rPr lang="en-US" altLang="x-none" sz="2800" dirty="0"/>
              <a:t> u </a:t>
            </a:r>
            <a:r>
              <a:rPr lang="en-US" altLang="x-none" sz="2800" dirty="0" err="1"/>
              <a:t>području</a:t>
            </a:r>
            <a:r>
              <a:rPr lang="en-US" altLang="x-none" sz="2800" dirty="0"/>
              <a:t> u </a:t>
            </a:r>
            <a:r>
              <a:rPr lang="en-US" altLang="x-none" sz="2800" dirty="0" err="1"/>
              <a:t>kojem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volontira</a:t>
            </a:r>
            <a:r>
              <a:rPr lang="en-US" altLang="x-none" dirty="0"/>
              <a:t>,</a:t>
            </a:r>
            <a:endParaRPr lang="hr-HR" altLang="x-none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364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Selekcija volontera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578484"/>
                </a:solidFill>
                <a:cs typeface="Arial" pitchFamily="34" charset="0"/>
              </a:rPr>
              <a:t>PRIJAVNICA ZA </a:t>
            </a:r>
            <a:r>
              <a:rPr lang="hr-HR" sz="2800" b="1" dirty="0" smtClean="0">
                <a:solidFill>
                  <a:srgbClr val="578484"/>
                </a:solidFill>
                <a:cs typeface="Arial" pitchFamily="34" charset="0"/>
              </a:rPr>
              <a:t>VOLONTERE</a:t>
            </a:r>
          </a:p>
          <a:p>
            <a:pPr>
              <a:lnSpc>
                <a:spcPct val="100000"/>
              </a:lnSpc>
              <a:spcAft>
                <a:spcPct val="200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hr-HR" sz="2400" dirty="0" smtClean="0">
                <a:cs typeface="Arial" pitchFamily="34" charset="0"/>
              </a:rPr>
              <a:t>Osnovne </a:t>
            </a:r>
            <a:r>
              <a:rPr lang="hr-HR" sz="2400" dirty="0">
                <a:cs typeface="Arial" pitchFamily="34" charset="0"/>
              </a:rPr>
              <a:t>informacije o volonteru (ime i prezime, datum rođenja, adresa, kontakt telefon, e-mail, …)</a:t>
            </a:r>
          </a:p>
          <a:p>
            <a:pPr>
              <a:lnSpc>
                <a:spcPct val="100000"/>
              </a:lnSpc>
              <a:spcAft>
                <a:spcPct val="200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cs typeface="Arial" pitchFamily="34" charset="0"/>
              </a:rPr>
              <a:t>Specifična znanja i vještine</a:t>
            </a:r>
          </a:p>
          <a:p>
            <a:pPr>
              <a:lnSpc>
                <a:spcPct val="100000"/>
              </a:lnSpc>
              <a:spcAft>
                <a:spcPct val="200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cs typeface="Arial" pitchFamily="34" charset="0"/>
              </a:rPr>
              <a:t>Hobiji, interesi</a:t>
            </a:r>
          </a:p>
          <a:p>
            <a:pPr>
              <a:lnSpc>
                <a:spcPct val="100000"/>
              </a:lnSpc>
              <a:spcAft>
                <a:spcPct val="200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cs typeface="Arial" pitchFamily="34" charset="0"/>
              </a:rPr>
              <a:t>Motivacija</a:t>
            </a:r>
          </a:p>
          <a:p>
            <a:pPr>
              <a:lnSpc>
                <a:spcPct val="100000"/>
              </a:lnSpc>
              <a:spcAft>
                <a:spcPct val="200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cs typeface="Arial" pitchFamily="34" charset="0"/>
              </a:rPr>
              <a:t>Vremenska dimenzija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5458"/>
              </a:clrFrom>
              <a:clrTo>
                <a:srgbClr val="FF545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23" y="3328632"/>
            <a:ext cx="5494639" cy="2060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78484"/>
                </a:solidFill>
              </a:rPr>
              <a:t>VOLONTERSKI PORTFOLIO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Calibri" pitchFamily="34" charset="0"/>
                <a:cs typeface="Calibri" pitchFamily="34" charset="0"/>
              </a:rPr>
              <a:t>  evidencija </a:t>
            </a:r>
            <a:r>
              <a:rPr lang="hr-HR" sz="2400" dirty="0">
                <a:ea typeface="Calibri" pitchFamily="34" charset="0"/>
                <a:cs typeface="Calibri" pitchFamily="34" charset="0"/>
              </a:rPr>
              <a:t>osnovnih podataka o svakom volonteru i njihovim interesima</a:t>
            </a: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pisana suglasnost zakonskog zastupnika/</a:t>
            </a:r>
            <a:r>
              <a:rPr lang="hr-HR" sz="2400" dirty="0" err="1">
                <a:ea typeface="Calibri" pitchFamily="34" charset="0"/>
                <a:cs typeface="Calibri" pitchFamily="34" charset="0"/>
              </a:rPr>
              <a:t>ce</a:t>
            </a:r>
            <a:endParaRPr lang="hr-HR" sz="2400" dirty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praćenje angažmana volontera u različitim aktivnostima</a:t>
            </a: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praćenje razvoja znanja i vještina volontera </a:t>
            </a: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praćenje odnosa volontera prema korisnicima</a:t>
            </a: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evidencija sati volontiranja</a:t>
            </a:r>
          </a:p>
          <a:p>
            <a:pPr>
              <a:buClr>
                <a:srgbClr val="578484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ea typeface="Calibri" pitchFamily="34" charset="0"/>
                <a:cs typeface="Calibri" pitchFamily="34" charset="0"/>
              </a:rPr>
              <a:t>  praćenje kvalitete rada volontera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44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x-none" b="1" dirty="0"/>
              <a:t>Zaštitni znak i moto volonterstva u Hrvatskoj</a:t>
            </a:r>
          </a:p>
        </p:txBody>
      </p:sp>
      <p:pic>
        <p:nvPicPr>
          <p:cNvPr id="59395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6" y="1737360"/>
            <a:ext cx="914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87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http://oldcatholic.us/wp-content/uploads/2014/04/Heart-in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808038"/>
            <a:ext cx="9223202" cy="7666038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667000" y="5715000"/>
            <a:ext cx="7467600" cy="1143000"/>
          </a:xfrm>
        </p:spPr>
        <p:txBody>
          <a:bodyPr/>
          <a:lstStyle/>
          <a:p>
            <a:pPr algn="ctr"/>
            <a:r>
              <a:rPr lang="hr-HR" dirty="0" smtClean="0"/>
              <a:t>Hvala vam na pozornosti!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294967295"/>
          </p:nvPr>
        </p:nvSpPr>
        <p:spPr>
          <a:xfrm>
            <a:off x="2514600" y="1295401"/>
            <a:ext cx="7467600" cy="4873625"/>
          </a:xfrm>
        </p:spPr>
        <p:txBody>
          <a:bodyPr/>
          <a:lstStyle/>
          <a:p>
            <a:pPr algn="ctr">
              <a:buNone/>
            </a:pPr>
            <a:r>
              <a:rPr lang="hr-HR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Ono što činimo za sebe, umire s nama – ono što činimo za druge besmrtno je.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651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i.huffpost.com/gen/1541302/images/o-VOLUNTEERING-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0" y="32659"/>
            <a:ext cx="12198734" cy="6375102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860331" y="830317"/>
            <a:ext cx="834521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 smtClean="0"/>
          </a:p>
          <a:p>
            <a:endParaRPr lang="hr-HR" b="1" dirty="0"/>
          </a:p>
          <a:p>
            <a:pPr algn="ctr"/>
            <a:r>
              <a:rPr lang="hr-HR" sz="4800" b="1" dirty="0" smtClean="0"/>
              <a:t>Primjer volontiranja mladih</a:t>
            </a:r>
          </a:p>
          <a:p>
            <a:endParaRPr lang="hr-HR" b="1" dirty="0"/>
          </a:p>
          <a:p>
            <a:endParaRPr lang="hr-HR" b="1" dirty="0" smtClean="0"/>
          </a:p>
          <a:p>
            <a:pPr algn="ctr"/>
            <a:r>
              <a:rPr lang="hr-HR" sz="4000" dirty="0"/>
              <a:t>Udruga IKS Petrinja</a:t>
            </a:r>
          </a:p>
          <a:p>
            <a:pPr algn="ctr"/>
            <a:r>
              <a:rPr lang="hr-HR" sz="4000" dirty="0"/>
              <a:t>Volonterski centar Glina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425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b="1" dirty="0" smtClean="0"/>
              <a:t>Motivi </a:t>
            </a:r>
            <a:r>
              <a:rPr lang="hr-HR" b="1" dirty="0"/>
              <a:t>za uključivanje mladih u volontiranje/volonterske aktivnosti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703" y="2175641"/>
            <a:ext cx="9496097" cy="3917655"/>
          </a:xfrm>
          <a:ln>
            <a:miter lim="800000"/>
            <a:headEnd/>
            <a:tailEnd/>
          </a:ln>
          <a:extLst/>
        </p:spPr>
        <p:txBody>
          <a:bodyPr numCol="2">
            <a:normAutofit/>
          </a:bodyPr>
          <a:lstStyle/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Mogu nešto promijeniti i naučiti</a:t>
            </a:r>
            <a:endParaRPr lang="en-GB" sz="2800" dirty="0" smtClean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Stječem novo iskustvo</a:t>
            </a:r>
            <a:endParaRPr lang="en-GB" sz="2800" dirty="0" smtClean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Pomažem u rješavanju socijalnih problema 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Svjestan sam potrebe za pomoći u društvu </a:t>
            </a:r>
            <a:endParaRPr lang="en-GB" sz="2800" dirty="0" smtClean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Postajem dio nekog cilja/ideje</a:t>
            </a:r>
            <a:endParaRPr lang="en-GB" sz="2800" dirty="0" smtClean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Pružam primjer mlađima od sebe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Upoznajem nove ljude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Usavršavam određene vještine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Verdana"/>
              <a:buChar char="◦"/>
              <a:defRPr/>
            </a:pPr>
            <a:r>
              <a:rPr lang="hr-HR" sz="2800" dirty="0" smtClean="0"/>
              <a:t>Pridonosim društvenoj promjeni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8907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volontera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9253105"/>
              </p:ext>
            </p:extLst>
          </p:nvPr>
        </p:nvGraphicFramePr>
        <p:xfrm>
          <a:off x="1096963" y="1846263"/>
          <a:ext cx="936083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055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Osnivanje Školskog volonterskog kluba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3804" y="1856244"/>
            <a:ext cx="10831962" cy="4023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r-HR" sz="4000" dirty="0"/>
          </a:p>
        </p:txBody>
      </p:sp>
      <p:sp>
        <p:nvSpPr>
          <p:cNvPr id="5" name="Pravokutnik 4"/>
          <p:cNvSpPr/>
          <p:nvPr/>
        </p:nvSpPr>
        <p:spPr>
          <a:xfrm>
            <a:off x="1811983" y="2732690"/>
            <a:ext cx="7662042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dirty="0"/>
              <a:t>26. siječnja 2018. u 17:30</a:t>
            </a:r>
          </a:p>
        </p:txBody>
      </p:sp>
    </p:spTree>
    <p:extLst>
      <p:ext uri="{BB962C8B-B14F-4D97-AF65-F5344CB8AC3E}">
        <p14:creationId xmlns="" xmlns:p14="http://schemas.microsoft.com/office/powerpoint/2010/main" val="26273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Planirane volonterske aktivnosti Školskog volonterskog kluba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Igranje društvenih igara, šaha s korisnicima Doma za starije i nemoćne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Humanitarne akcije ( izrada rukotvorina i prodaja u humanitarne svrhe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Izrada poklona i posjet starijim osobama smještenim u udomiteljskim obiteljima te druženje s njima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Vršnjačka podrška u učenju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Humanitarni hod za </a:t>
            </a:r>
            <a:r>
              <a:rPr lang="hr-HR" sz="2800" dirty="0" smtClean="0"/>
              <a:t>obrazovanje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Ekološke akcije – Zelena čistka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30783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Nagrađivanje volontera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b="1" dirty="0" smtClean="0">
                <a:cs typeface="Andalus" pitchFamily="18" charset="-78"/>
              </a:rPr>
              <a:t>POTVRDA O VOLONTIRANJU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b="1" dirty="0" smtClean="0">
                <a:cs typeface="Andalus" pitchFamily="18" charset="-78"/>
              </a:rPr>
              <a:t>POTVRDA </a:t>
            </a:r>
            <a:r>
              <a:rPr lang="hr-HR" sz="2800" b="1" dirty="0">
                <a:cs typeface="Andalus" pitchFamily="18" charset="-78"/>
              </a:rPr>
              <a:t>O </a:t>
            </a:r>
            <a:r>
              <a:rPr lang="hr-HR" sz="2800" b="1" dirty="0" smtClean="0">
                <a:cs typeface="Andalus" pitchFamily="18" charset="-78"/>
              </a:rPr>
              <a:t>KOMPETENCIJAMA STEČENIM KROZ VOLONTIRANJE</a:t>
            </a:r>
            <a:endParaRPr lang="hr-HR" sz="2800" b="1" dirty="0">
              <a:cs typeface="Andalus" pitchFamily="18" charset="-78"/>
            </a:endParaRPr>
          </a:p>
          <a:p>
            <a:r>
              <a:rPr lang="hr-HR" sz="2800" dirty="0"/>
              <a:t>Prepoznavanje znanja i vještina stečenim volontiranjem</a:t>
            </a:r>
          </a:p>
          <a:p>
            <a:r>
              <a:rPr lang="hr-HR" sz="2800" dirty="0"/>
              <a:t>Dopunjavanje životopisa prilikom predstavljanja poslodavcu</a:t>
            </a:r>
          </a:p>
          <a:p>
            <a:r>
              <a:rPr lang="hr-HR" sz="2800" dirty="0"/>
              <a:t>Dodatni izvor informacija prilikom upisa na fakultet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b="1" dirty="0" smtClean="0">
                <a:cs typeface="Andalus" pitchFamily="18" charset="-78"/>
              </a:rPr>
              <a:t>PRIGODNO NAGRAĐIVANJE VOLONTERSKOG ANGAŽMANA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b="1" dirty="0" smtClean="0">
                <a:cs typeface="Andalus" pitchFamily="18" charset="-78"/>
              </a:rPr>
              <a:t>NAGRADA </a:t>
            </a:r>
            <a:r>
              <a:rPr lang="hr-HR" sz="2800" b="1" u="sng" dirty="0" smtClean="0">
                <a:cs typeface="Andalus" pitchFamily="18" charset="-78"/>
              </a:rPr>
              <a:t>NE MOŽE </a:t>
            </a:r>
            <a:r>
              <a:rPr lang="hr-HR" sz="2800" b="1" dirty="0" smtClean="0">
                <a:cs typeface="Andalus" pitchFamily="18" charset="-78"/>
              </a:rPr>
              <a:t>BITI NOVČANA!</a:t>
            </a:r>
            <a:endParaRPr lang="hr-HR" sz="2800" b="1" dirty="0">
              <a:cs typeface="Andalus" pitchFamily="18" charset="-78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178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18011_uis-zakon-o-volontiran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760" y="3717032"/>
            <a:ext cx="4752528" cy="25202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9800" y="692697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Zakon o volonterstvu</a:t>
            </a:r>
            <a:endParaRPr lang="hr-HR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2895600" y="2420888"/>
            <a:ext cx="6400800" cy="72008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NN22/13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420</TotalTime>
  <Words>821</Words>
  <Application>Microsoft Office PowerPoint</Application>
  <PresentationFormat>Prilagođeno</PresentationFormat>
  <Paragraphs>167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Retrospektiva</vt:lpstr>
      <vt:lpstr>Volontiranje kao način života</vt:lpstr>
      <vt:lpstr> Važnost volonterstva u odgoju, obrazovanju i skrbi za mlade u cilju njihovog aktivnog angažmana u zajednici </vt:lpstr>
      <vt:lpstr>Slajd 3</vt:lpstr>
      <vt:lpstr>Motivi za uključivanje mladih u volontiranje/volonterske aktivnosti</vt:lpstr>
      <vt:lpstr>Odabir volontera</vt:lpstr>
      <vt:lpstr>Osnivanje Školskog volonterskog kluba</vt:lpstr>
      <vt:lpstr>Planirane volonterske aktivnosti Školskog volonterskog kluba</vt:lpstr>
      <vt:lpstr>Nagrađivanje volontera</vt:lpstr>
      <vt:lpstr>Zakon o volonterstvu</vt:lpstr>
      <vt:lpstr>Slajd 10</vt:lpstr>
      <vt:lpstr>Volontiranje </vt:lpstr>
      <vt:lpstr>Slajd 12</vt:lpstr>
      <vt:lpstr>Volontiranje</vt:lpstr>
      <vt:lpstr>ZABRANA ISKORIŠTAVANJA VOLONTERA</vt:lpstr>
      <vt:lpstr>TROŠKOVI VOLONTIRANJA</vt:lpstr>
      <vt:lpstr>ETIČKI KODEKS VOLONTIRANJA</vt:lpstr>
      <vt:lpstr>TEMELJNA NAČELA</vt:lpstr>
      <vt:lpstr>    Što društvo dobiva volonterskim angažmanom mladih? </vt:lpstr>
      <vt:lpstr>Što mladi dobivaju volontiranjem?</vt:lpstr>
      <vt:lpstr>KAKO VOLONTIRATI U USTANOVAMA</vt:lpstr>
      <vt:lpstr>Roditelji i volonteri mogu pomoći: </vt:lpstr>
      <vt:lpstr>PRAVA VOLONTERA</vt:lpstr>
      <vt:lpstr>OBVEZE VOLONTERA</vt:lpstr>
      <vt:lpstr>OBVEZE ORGANIZATORA VOLONTIRANJA</vt:lpstr>
      <vt:lpstr>Selekcija volontera</vt:lpstr>
      <vt:lpstr>VOLONTERSKI PORTFOLIO</vt:lpstr>
      <vt:lpstr>Zaštitni znak i moto volonterstva u Hrvatskoj</vt:lpstr>
      <vt:lpstr>Hvala vam na pozornosti!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Volontiranje kao način života</dc:title>
  <dc:creator>Windows korisnik</dc:creator>
  <cp:lastModifiedBy>Josipa</cp:lastModifiedBy>
  <cp:revision>23</cp:revision>
  <dcterms:created xsi:type="dcterms:W3CDTF">2018-01-09T16:58:27Z</dcterms:created>
  <dcterms:modified xsi:type="dcterms:W3CDTF">2018-01-26T16:07:26Z</dcterms:modified>
</cp:coreProperties>
</file>